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1" r:id="rId2"/>
    <p:sldMasterId id="2147483672" r:id="rId3"/>
    <p:sldMasterId id="2147483693" r:id="rId4"/>
    <p:sldMasterId id="2147483705" r:id="rId5"/>
  </p:sldMasterIdLst>
  <p:notesMasterIdLst>
    <p:notesMasterId r:id="rId10"/>
  </p:notesMasterIdLst>
  <p:handoutMasterIdLst>
    <p:handoutMasterId r:id="rId11"/>
  </p:handoutMasterIdLst>
  <p:sldIdLst>
    <p:sldId id="1355" r:id="rId6"/>
    <p:sldId id="1367" r:id="rId7"/>
    <p:sldId id="1368" r:id="rId8"/>
    <p:sldId id="1369" r:id="rId9"/>
  </p:sldIdLst>
  <p:sldSz cx="9906000" cy="6858000" type="A4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作成者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338E"/>
    <a:srgbClr val="647E9E"/>
    <a:srgbClr val="A92C1D"/>
    <a:srgbClr val="FFCCCC"/>
    <a:srgbClr val="CCFF99"/>
    <a:srgbClr val="FFFFCC"/>
    <a:srgbClr val="CCFFCC"/>
    <a:srgbClr val="FFCC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淡色スタイル 2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中間スタイル 1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中間スタイル 1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中間スタイル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中間スタイル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中間スタイル 1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中間スタイル 1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93D81CF-94F2-401A-BA57-92F5A7B2D0C5}" styleName="スタイル (中間)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75" autoAdjust="0"/>
    <p:restoredTop sz="94660"/>
  </p:normalViewPr>
  <p:slideViewPr>
    <p:cSldViewPr snapToGrid="0">
      <p:cViewPr varScale="1">
        <p:scale>
          <a:sx n="67" d="100"/>
          <a:sy n="67" d="100"/>
        </p:scale>
        <p:origin x="1184" y="4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commentAuthors" Target="commentAuthors.xml"/><Relationship Id="rId17" Type="http://schemas.microsoft.com/office/2018/10/relationships/authors" Target="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9575" cy="498475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6040" y="1"/>
            <a:ext cx="2949575" cy="498475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fld id="{2F33B294-5763-45E0-B50B-C38D6A91D7C9}" type="datetimeFigureOut">
              <a:rPr kumimoji="1" lang="ja-JP" altLang="en-US" smtClean="0"/>
              <a:t>2023/10/18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2" y="9440865"/>
            <a:ext cx="2949575" cy="498475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6040" y="9440865"/>
            <a:ext cx="2949575" cy="498475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fld id="{FD70B45B-3F1D-4CC5-B575-B77D18B3E3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78879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9787" cy="496967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9" y="2"/>
            <a:ext cx="2949787" cy="496967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fld id="{8264065F-FDD5-4DCB-A51B-A6577FEAB4A5}" type="datetimeFigureOut">
              <a:rPr kumimoji="1" lang="ja-JP" altLang="en-US" smtClean="0"/>
              <a:t>2023/10/18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712788" y="746125"/>
            <a:ext cx="538162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3" rIns="91427" bIns="4571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27" tIns="45713" rIns="91427" bIns="4571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648"/>
            <a:ext cx="2949787" cy="496967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9" y="9440648"/>
            <a:ext cx="2949787" cy="496967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fld id="{758AA166-3CA9-48A2-9CAD-D36BCE45C6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3130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8AA166-3CA9-48A2-9CAD-D36BCE45C6A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2788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769938" y="804863"/>
            <a:ext cx="5805487" cy="40195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2844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769938" y="804863"/>
            <a:ext cx="5805487" cy="40195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3957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769938" y="804863"/>
            <a:ext cx="5805487" cy="40195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5536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平成</a:t>
            </a:r>
            <a:r>
              <a:rPr kumimoji="1" lang="en-US" altLang="ja-JP"/>
              <a:t>31</a:t>
            </a:r>
            <a:r>
              <a:rPr kumimoji="1" lang="ja-JP" altLang="en-US"/>
              <a:t>年度　</a:t>
            </a:r>
            <a:r>
              <a:rPr kumimoji="1" lang="en-US" altLang="ja-JP"/>
              <a:t>NDB</a:t>
            </a:r>
            <a:r>
              <a:rPr kumimoji="1" lang="ja-JP" altLang="en-US"/>
              <a:t>を活用した全国医療機能情報提供制度・全国薬局機能情報提供制度に関する調査研究一式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8A8C1-0743-4C0B-B9B8-461255D428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平成</a:t>
            </a:r>
            <a:r>
              <a:rPr kumimoji="1" lang="en-US" altLang="ja-JP"/>
              <a:t>31</a:t>
            </a:r>
            <a:r>
              <a:rPr kumimoji="1" lang="ja-JP" altLang="en-US"/>
              <a:t>年度　</a:t>
            </a:r>
            <a:r>
              <a:rPr kumimoji="1" lang="en-US" altLang="ja-JP"/>
              <a:t>NDB</a:t>
            </a:r>
            <a:r>
              <a:rPr kumimoji="1" lang="ja-JP" altLang="en-US"/>
              <a:t>を活用した全国医療機能情報提供制度・全国薬局機能情報提供制度に関する調査研究一式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8A8C1-0743-4C0B-B9B8-461255D428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平成</a:t>
            </a:r>
            <a:r>
              <a:rPr kumimoji="1" lang="en-US" altLang="ja-JP"/>
              <a:t>31</a:t>
            </a:r>
            <a:r>
              <a:rPr kumimoji="1" lang="ja-JP" altLang="en-US"/>
              <a:t>年度　</a:t>
            </a:r>
            <a:r>
              <a:rPr kumimoji="1" lang="en-US" altLang="ja-JP"/>
              <a:t>NDB</a:t>
            </a:r>
            <a:r>
              <a:rPr kumimoji="1" lang="ja-JP" altLang="en-US"/>
              <a:t>を活用した全国医療機能情報提供制度・全国薬局機能情報提供制度に関する調査研究一式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8A8C1-0743-4C0B-B9B8-461255D428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平成</a:t>
            </a: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31</a:t>
            </a: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年度　</a:t>
            </a: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NDB</a:t>
            </a: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を活用した全国医療機能情報提供制度・全国薬局機能情報提供制度に関する調査研究一式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3A38-9BCB-4EAC-8028-262564C0E3C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167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タイトル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10400" y="333381"/>
            <a:ext cx="9086400" cy="485775"/>
          </a:xfrm>
        </p:spPr>
        <p:txBody>
          <a:bodyPr lIns="0" anchor="ctr">
            <a:normAutofit/>
          </a:bodyPr>
          <a:lstStyle>
            <a:lvl1pPr>
              <a:defRPr sz="2215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0"/>
          </p:nvPr>
        </p:nvSpPr>
        <p:spPr>
          <a:xfrm>
            <a:off x="410400" y="982803"/>
            <a:ext cx="9086400" cy="1119987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ja-JP" altLang="en-US" dirty="0" smtClean="0"/>
            </a:lvl1pPr>
            <a:lvl2pPr>
              <a:defRPr lang="ja-JP" altLang="en-US" dirty="0" smtClean="0"/>
            </a:lvl2pPr>
            <a:lvl3pPr>
              <a:defRPr lang="ja-JP" altLang="en-US" dirty="0" smtClean="0"/>
            </a:lvl3pPr>
            <a:lvl4pPr>
              <a:defRPr lang="ja-JP" altLang="en-US" dirty="0" smtClean="0"/>
            </a:lvl4pPr>
            <a:lvl5pPr>
              <a:defRPr lang="ja-JP" altLang="en-US" dirty="0"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A29A9D3-4006-40B2-9B64-5CBC2102C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40681" y="6524625"/>
            <a:ext cx="6624638" cy="365125"/>
          </a:xfrm>
        </p:spPr>
        <p:txBody>
          <a:bodyPr/>
          <a:lstStyle>
            <a:lvl1pPr>
              <a:defRPr sz="969"/>
            </a:lvl1pPr>
          </a:lstStyle>
          <a:p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平成</a:t>
            </a:r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31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　</a:t>
            </a:r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NDB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を活用した全国医療機能情報提供制度・全国薬局機能情報提供制度に関する調査研究一式</a:t>
            </a: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73F7F42-E707-4ED3-BB78-FEF0F737A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8D6E8-61F4-42B4-8ED0-44B1436A966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99918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10404" y="2720983"/>
            <a:ext cx="9072000" cy="647700"/>
          </a:xfrm>
          <a:noFill/>
          <a:effectLst/>
        </p:spPr>
        <p:txBody>
          <a:bodyPr anchor="b">
            <a:normAutofit/>
          </a:bodyPr>
          <a:lstStyle>
            <a:lvl1pPr>
              <a:defRPr sz="2336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661E11F-AAFD-48D9-A692-9FE4C8DDDA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平成</a:t>
            </a:r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31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　</a:t>
            </a:r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NDB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を活用した全国医療機能情報提供制度・全国薬局機能情報提供制度に関する調査研究一式</a:t>
            </a: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367FD86-F1DF-4864-A4B2-12D96C7841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78D6E8-61F4-42B4-8ED0-44B1436A966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653539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10404" y="2720982"/>
            <a:ext cx="9072000" cy="647700"/>
          </a:xfrm>
          <a:noFill/>
          <a:effectLst/>
        </p:spPr>
        <p:txBody>
          <a:bodyPr anchor="b">
            <a:normAutofit/>
          </a:bodyPr>
          <a:lstStyle>
            <a:lvl1pPr>
              <a:defRPr sz="2585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661E11F-AAFD-48D9-A692-9FE4C8DDDA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平成</a:t>
            </a:r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31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　</a:t>
            </a:r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NDB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を活用した全国医療機能情報提供制度・全国薬局機能情報提供制度に関する調査研究一式</a:t>
            </a: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367FD86-F1DF-4864-A4B2-12D96C7841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78D6E8-61F4-42B4-8ED0-44B1436A966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993175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10400" y="333381"/>
            <a:ext cx="9086400" cy="485775"/>
          </a:xfrm>
        </p:spPr>
        <p:txBody>
          <a:bodyPr lIns="0" anchor="ctr">
            <a:normAutofit/>
          </a:bodyPr>
          <a:lstStyle>
            <a:lvl1pPr>
              <a:defRPr sz="2215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0"/>
          </p:nvPr>
        </p:nvSpPr>
        <p:spPr>
          <a:xfrm>
            <a:off x="410400" y="982803"/>
            <a:ext cx="9086400" cy="1119987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ja-JP" altLang="en-US" dirty="0" smtClean="0"/>
            </a:lvl1pPr>
            <a:lvl2pPr>
              <a:defRPr lang="ja-JP" altLang="en-US" dirty="0" smtClean="0"/>
            </a:lvl2pPr>
            <a:lvl3pPr>
              <a:defRPr lang="ja-JP" altLang="en-US" dirty="0" smtClean="0"/>
            </a:lvl3pPr>
            <a:lvl4pPr>
              <a:defRPr lang="ja-JP" altLang="en-US" dirty="0" smtClean="0"/>
            </a:lvl4pPr>
            <a:lvl5pPr>
              <a:defRPr lang="ja-JP" altLang="en-US" dirty="0"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A29A9D3-4006-40B2-9B64-5CBC2102C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40681" y="6524625"/>
            <a:ext cx="6624638" cy="365125"/>
          </a:xfrm>
        </p:spPr>
        <p:txBody>
          <a:bodyPr/>
          <a:lstStyle>
            <a:lvl1pPr>
              <a:defRPr sz="969"/>
            </a:lvl1pPr>
          </a:lstStyle>
          <a:p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平成</a:t>
            </a:r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31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　</a:t>
            </a:r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NDB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を活用した全国医療機能情報提供制度・全国薬局機能情報提供制度に関する調査研究一式</a:t>
            </a: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73F7F42-E707-4ED3-BB78-FEF0F737A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8D6E8-61F4-42B4-8ED0-44B1436A966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05912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タイトル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10400" y="333381"/>
            <a:ext cx="9086400" cy="485775"/>
          </a:xfrm>
        </p:spPr>
        <p:txBody>
          <a:bodyPr lIns="0" anchor="ctr">
            <a:normAutofit/>
          </a:bodyPr>
          <a:lstStyle>
            <a:lvl1pPr>
              <a:defRPr sz="2215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0"/>
          </p:nvPr>
        </p:nvSpPr>
        <p:spPr>
          <a:xfrm>
            <a:off x="410400" y="982803"/>
            <a:ext cx="9086400" cy="1119987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ja-JP" altLang="en-US" dirty="0" smtClean="0"/>
            </a:lvl1pPr>
            <a:lvl2pPr>
              <a:defRPr lang="ja-JP" altLang="en-US" dirty="0" smtClean="0"/>
            </a:lvl2pPr>
            <a:lvl3pPr>
              <a:defRPr lang="ja-JP" altLang="en-US" dirty="0" smtClean="0"/>
            </a:lvl3pPr>
            <a:lvl4pPr>
              <a:defRPr lang="ja-JP" altLang="en-US" dirty="0" smtClean="0"/>
            </a:lvl4pPr>
            <a:lvl5pPr>
              <a:defRPr lang="ja-JP" altLang="en-US" dirty="0"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B6EFBD5-3F4B-4D1C-8A38-C6DB35122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平成</a:t>
            </a:r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31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　</a:t>
            </a:r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NDB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を活用した全国医療機能情報提供制度・全国薬局機能情報提供制度に関する調査研究一式</a:t>
            </a: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380509B-2A20-49CA-B2C0-1867C1B12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8D6E8-61F4-42B4-8ED0-44B1436A966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415673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タイトル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10400" y="333381"/>
            <a:ext cx="9086400" cy="485775"/>
          </a:xfrm>
        </p:spPr>
        <p:txBody>
          <a:bodyPr lIns="0" anchor="ctr">
            <a:normAutofit/>
          </a:bodyPr>
          <a:lstStyle>
            <a:lvl1pPr>
              <a:defRPr sz="2215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0"/>
          </p:nvPr>
        </p:nvSpPr>
        <p:spPr>
          <a:xfrm>
            <a:off x="410400" y="982803"/>
            <a:ext cx="9086400" cy="1119987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ja-JP" altLang="en-US" dirty="0" smtClean="0"/>
            </a:lvl1pPr>
            <a:lvl2pPr>
              <a:defRPr lang="ja-JP" altLang="en-US" dirty="0" smtClean="0"/>
            </a:lvl2pPr>
            <a:lvl3pPr>
              <a:defRPr lang="ja-JP" altLang="en-US" dirty="0" smtClean="0"/>
            </a:lvl3pPr>
            <a:lvl4pPr>
              <a:defRPr lang="ja-JP" altLang="en-US" dirty="0" smtClean="0"/>
            </a:lvl4pPr>
            <a:lvl5pPr>
              <a:defRPr lang="ja-JP" altLang="en-US" dirty="0"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37DC21D-C3A2-4015-BE0D-BC1EC1CE4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平成</a:t>
            </a:r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31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　</a:t>
            </a:r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NDB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を活用した全国医療機能情報提供制度・全国薬局機能情報提供制度に関する調査研究一式</a:t>
            </a: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4C41C2A-5948-4250-AF7B-26CE0C0FA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8D6E8-61F4-42B4-8ED0-44B1436A966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102401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10400" y="2782800"/>
            <a:ext cx="9086400" cy="648000"/>
          </a:xfrm>
        </p:spPr>
        <p:txBody>
          <a:bodyPr anchor="ctr">
            <a:normAutofit/>
          </a:bodyPr>
          <a:lstStyle>
            <a:lvl1pPr algn="ctr">
              <a:defRPr sz="2215" b="1" cap="all" baseline="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497600" y="4078801"/>
            <a:ext cx="6912000" cy="1148071"/>
          </a:xfrm>
        </p:spPr>
        <p:txBody>
          <a:bodyPr anchor="t"/>
          <a:lstStyle>
            <a:lvl1pPr marL="0" indent="0">
              <a:buNone/>
              <a:defRPr sz="1292">
                <a:solidFill>
                  <a:schemeClr val="tx1"/>
                </a:solidFill>
              </a:defRPr>
            </a:lvl1pPr>
            <a:lvl2pPr marL="167058" indent="-167058">
              <a:buFont typeface="Wingdings" pitchFamily="2" charset="2"/>
              <a:buChar char="n"/>
              <a:defRPr sz="1292">
                <a:solidFill>
                  <a:schemeClr val="tx1"/>
                </a:solidFill>
              </a:defRPr>
            </a:lvl2pPr>
            <a:lvl3pPr marL="334116" indent="-167058">
              <a:buFont typeface="Wingdings" pitchFamily="2" charset="2"/>
              <a:buChar char="n"/>
              <a:defRPr sz="1292">
                <a:solidFill>
                  <a:schemeClr val="tx1"/>
                </a:solidFill>
              </a:defRPr>
            </a:lvl3pPr>
            <a:lvl4pPr marL="501174" indent="-167058">
              <a:buFont typeface="Wingdings" pitchFamily="2" charset="2"/>
              <a:buChar char="l"/>
              <a:defRPr sz="1292">
                <a:solidFill>
                  <a:schemeClr val="tx1"/>
                </a:solidFill>
              </a:defRPr>
            </a:lvl4pPr>
            <a:lvl5pPr marL="659440" indent="-158265">
              <a:buFont typeface="Wingdings" pitchFamily="2" charset="2"/>
              <a:buChar char="l"/>
              <a:defRPr sz="1292">
                <a:solidFill>
                  <a:schemeClr val="tx1"/>
                </a:solidFill>
              </a:defRPr>
            </a:lvl5pPr>
            <a:lvl6pPr marL="2373982" indent="-263776">
              <a:buFont typeface="Wingdings" pitchFamily="2" charset="2"/>
              <a:buChar char="l"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  <a:endParaRPr kumimoji="1" lang="en-US" altLang="ja-JP"/>
          </a:p>
          <a:p>
            <a:pPr lvl="1"/>
            <a:r>
              <a:rPr kumimoji="1" lang="ja-JP" altLang="en-US"/>
              <a:t>あああ</a:t>
            </a:r>
            <a:endParaRPr kumimoji="1" lang="en-US" altLang="ja-JP"/>
          </a:p>
          <a:p>
            <a:pPr lvl="2"/>
            <a:r>
              <a:rPr kumimoji="1" lang="ja-JP" altLang="en-US"/>
              <a:t>あああ</a:t>
            </a:r>
            <a:endParaRPr kumimoji="1" lang="en-US" altLang="ja-JP"/>
          </a:p>
          <a:p>
            <a:pPr lvl="3"/>
            <a:r>
              <a:rPr kumimoji="1" lang="ja-JP" altLang="en-US"/>
              <a:t>あああ</a:t>
            </a:r>
            <a:endParaRPr kumimoji="1" lang="en-US" altLang="ja-JP"/>
          </a:p>
          <a:p>
            <a:pPr lvl="4"/>
            <a:r>
              <a:rPr kumimoji="1" lang="ja-JP" altLang="en-US"/>
              <a:t>あああ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43B69BD-0C2C-45F9-817F-9FE7ED53A9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平成</a:t>
            </a:r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31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　</a:t>
            </a:r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NDB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を活用した全国医療機能情報提供制度・全国薬局機能情報提供制度に関する調査研究一式</a:t>
            </a: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D249D91-28D9-493B-BDD0-1442096C72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78D6E8-61F4-42B4-8ED0-44B1436A966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8842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平成</a:t>
            </a:r>
            <a:r>
              <a:rPr kumimoji="1" lang="en-US" altLang="ja-JP"/>
              <a:t>31</a:t>
            </a:r>
            <a:r>
              <a:rPr kumimoji="1" lang="ja-JP" altLang="en-US"/>
              <a:t>年度　</a:t>
            </a:r>
            <a:r>
              <a:rPr kumimoji="1" lang="en-US" altLang="ja-JP"/>
              <a:t>NDB</a:t>
            </a:r>
            <a:r>
              <a:rPr kumimoji="1" lang="ja-JP" altLang="en-US"/>
              <a:t>を活用した全国医療機能情報提供制度・全国薬局機能情報提供制度に関する調査研究一式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8A8C1-0743-4C0B-B9B8-461255D428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06398" y="333381"/>
            <a:ext cx="9086400" cy="485775"/>
          </a:xfrm>
        </p:spPr>
        <p:txBody>
          <a:bodyPr lIns="0" anchor="ctr">
            <a:normAutofit/>
          </a:bodyPr>
          <a:lstStyle>
            <a:lvl1pPr>
              <a:defRPr sz="2215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CC5389B-35BC-4445-8D41-1D1E8B1097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平成</a:t>
            </a:r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31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　</a:t>
            </a:r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NDB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を活用した全国医療機能情報提供制度・全国薬局機能情報提供制度に関する調査研究一式</a:t>
            </a: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D4D04A8-3005-467F-A203-86FF815611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78D6E8-61F4-42B4-8ED0-44B1436A966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988914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B63AC71D-48E1-43C0-8BC8-B97EEF4C57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平成</a:t>
            </a:r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31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　</a:t>
            </a:r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NDB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を活用した全国医療機能情報提供制度・全国薬局機能情報提供制度に関する調査研究一式</a:t>
            </a:r>
            <a:endParaRPr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7C3CD85E-F837-4D52-BBD2-06EBC90003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78D6E8-61F4-42B4-8ED0-44B1436A966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560812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タイトル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F233AAC-AF9E-4BD0-B302-683118F53A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平成</a:t>
            </a:r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31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　</a:t>
            </a:r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NDB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を活用した全国医療機能情報提供制度・全国薬局機能情報提供制度に関する調査研究一式</a:t>
            </a: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47864E1-852C-482C-A008-7FA038F8AB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78D6E8-61F4-42B4-8ED0-44B1436A966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323474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C28500C-7786-4A62-BB8B-3D3B715B3E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平成</a:t>
            </a:r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31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　</a:t>
            </a:r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NDB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を活用した全国医療機能情報提供制度・全国薬局機能情報提供制度に関する調査研究一式</a:t>
            </a: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DFF6B87-048E-48B7-9665-559B73C296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78D6E8-61F4-42B4-8ED0-44B1436A966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927290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10400" y="333379"/>
            <a:ext cx="9086400" cy="485775"/>
          </a:xfrm>
        </p:spPr>
        <p:txBody>
          <a:bodyPr lIns="0" anchor="ctr">
            <a:normAutofit/>
          </a:bodyPr>
          <a:lstStyle>
            <a:lvl1pPr>
              <a:defRPr sz="1800" b="1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7" name="title_line"/>
          <p:cNvSpPr>
            <a:spLocks noChangeShapeType="1"/>
          </p:cNvSpPr>
          <p:nvPr/>
        </p:nvSpPr>
        <p:spPr bwMode="gray">
          <a:xfrm>
            <a:off x="410400" y="819150"/>
            <a:ext cx="9086400" cy="1588"/>
          </a:xfrm>
          <a:prstGeom prst="line">
            <a:avLst/>
          </a:prstGeom>
          <a:noFill/>
          <a:ln w="12700">
            <a:solidFill>
              <a:srgbClr val="ACACA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endParaRPr lang="ja-JP" altLang="en-US" sz="140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0" hasCustomPrompt="1"/>
          </p:nvPr>
        </p:nvSpPr>
        <p:spPr>
          <a:xfrm>
            <a:off x="410400" y="982801"/>
            <a:ext cx="9086400" cy="85408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73F7F42-E707-4ED3-BB78-FEF0F737A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D678D6E8-61F4-42B4-8ED0-44B1436A966E}" type="slidenum">
              <a:rPr lang="en-US" altLang="ja-JP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540292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タイトル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10400" y="333379"/>
            <a:ext cx="9086400" cy="485775"/>
          </a:xfrm>
        </p:spPr>
        <p:txBody>
          <a:bodyPr lIns="0" anchor="ctr">
            <a:normAutofit/>
          </a:bodyPr>
          <a:lstStyle>
            <a:lvl1pPr>
              <a:defRPr sz="2400" b="1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7" name="title_line"/>
          <p:cNvSpPr>
            <a:spLocks noChangeShapeType="1"/>
          </p:cNvSpPr>
          <p:nvPr/>
        </p:nvSpPr>
        <p:spPr bwMode="gray">
          <a:xfrm>
            <a:off x="410400" y="317798"/>
            <a:ext cx="9086400" cy="1588"/>
          </a:xfrm>
          <a:prstGeom prst="line">
            <a:avLst/>
          </a:prstGeom>
          <a:noFill/>
          <a:ln w="12700">
            <a:solidFill>
              <a:srgbClr val="ACACA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endParaRPr lang="ja-JP" altLang="en-US" sz="140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0"/>
          </p:nvPr>
        </p:nvSpPr>
        <p:spPr>
          <a:xfrm>
            <a:off x="410400" y="982801"/>
            <a:ext cx="9086400" cy="1200329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 lang="ja-JP" altLang="en-US" dirty="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380509B-2A20-49CA-B2C0-1867C1B12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D678D6E8-61F4-42B4-8ED0-44B1436A966E}" type="slidenum">
              <a:rPr lang="en-US" altLang="ja-JP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871211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タイトル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10400" y="333379"/>
            <a:ext cx="9086400" cy="485775"/>
          </a:xfrm>
        </p:spPr>
        <p:txBody>
          <a:bodyPr lIns="0" anchor="ctr">
            <a:normAutofit/>
          </a:bodyPr>
          <a:lstStyle>
            <a:lvl1pPr>
              <a:defRPr sz="2400" b="1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7" name="title_line"/>
          <p:cNvSpPr>
            <a:spLocks noChangeShapeType="1"/>
          </p:cNvSpPr>
          <p:nvPr/>
        </p:nvSpPr>
        <p:spPr bwMode="gray">
          <a:xfrm>
            <a:off x="410400" y="619100"/>
            <a:ext cx="9086400" cy="1588"/>
          </a:xfrm>
          <a:prstGeom prst="line">
            <a:avLst/>
          </a:prstGeom>
          <a:noFill/>
          <a:ln w="12700">
            <a:solidFill>
              <a:srgbClr val="ACACA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endParaRPr lang="ja-JP" altLang="en-US" sz="140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0"/>
          </p:nvPr>
        </p:nvSpPr>
        <p:spPr>
          <a:xfrm>
            <a:off x="410400" y="982801"/>
            <a:ext cx="9086400" cy="1200329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 lang="ja-JP" altLang="en-US" dirty="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4C41C2A-5948-4250-AF7B-26CE0C0FA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D678D6E8-61F4-42B4-8ED0-44B1436A966E}" type="slidenum">
              <a:rPr lang="en-US" altLang="ja-JP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890101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10400" y="2782800"/>
            <a:ext cx="9086400" cy="648000"/>
          </a:xfrm>
        </p:spPr>
        <p:txBody>
          <a:bodyPr anchor="ctr">
            <a:normAutofit/>
          </a:bodyPr>
          <a:lstStyle>
            <a:lvl1pPr algn="ctr">
              <a:defRPr sz="2400" b="1" cap="all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497600" y="4078800"/>
            <a:ext cx="6912000" cy="1231106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180975" indent="-180975"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marL="361950" indent="-180975"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marL="542925" indent="-180975">
              <a:buFont typeface="Wingdings" pitchFamily="2" charset="2"/>
              <a:buChar char="l"/>
              <a:defRPr sz="14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marL="714375" indent="-171450">
              <a:buFont typeface="Wingdings" pitchFamily="2" charset="2"/>
              <a:buChar char="l"/>
              <a:defRPr sz="14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  <a:lvl6pPr marL="2571750" indent="-285750">
              <a:buFont typeface="Wingdings" pitchFamily="2" charset="2"/>
              <a:buChar char="l"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  <a:endParaRPr kumimoji="1" lang="en-US" altLang="ja-JP"/>
          </a:p>
          <a:p>
            <a:pPr lvl="1"/>
            <a:r>
              <a:rPr kumimoji="1" lang="ja-JP" altLang="en-US"/>
              <a:t>あああ</a:t>
            </a:r>
            <a:endParaRPr kumimoji="1" lang="en-US" altLang="ja-JP"/>
          </a:p>
          <a:p>
            <a:pPr lvl="2"/>
            <a:r>
              <a:rPr kumimoji="1" lang="ja-JP" altLang="en-US"/>
              <a:t>あああ</a:t>
            </a:r>
            <a:endParaRPr kumimoji="1" lang="en-US" altLang="ja-JP"/>
          </a:p>
          <a:p>
            <a:pPr lvl="3"/>
            <a:r>
              <a:rPr kumimoji="1" lang="ja-JP" altLang="en-US"/>
              <a:t>あああ</a:t>
            </a:r>
            <a:endParaRPr kumimoji="1" lang="en-US" altLang="ja-JP"/>
          </a:p>
          <a:p>
            <a:pPr lvl="4"/>
            <a:r>
              <a:rPr kumimoji="1" lang="ja-JP" altLang="en-US"/>
              <a:t>あああ</a:t>
            </a:r>
          </a:p>
        </p:txBody>
      </p:sp>
      <p:sp>
        <p:nvSpPr>
          <p:cNvPr id="7" name="nakah_line"/>
          <p:cNvSpPr>
            <a:spLocks noChangeShapeType="1"/>
          </p:cNvSpPr>
          <p:nvPr/>
        </p:nvSpPr>
        <p:spPr bwMode="gray">
          <a:xfrm>
            <a:off x="410400" y="3429000"/>
            <a:ext cx="9086400" cy="1588"/>
          </a:xfrm>
          <a:prstGeom prst="line">
            <a:avLst/>
          </a:prstGeom>
          <a:noFill/>
          <a:ln w="12700">
            <a:solidFill>
              <a:srgbClr val="ACACA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ja-JP" altLang="en-US" sz="140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nakah_lineup"/>
          <p:cNvSpPr>
            <a:spLocks noChangeShapeType="1"/>
          </p:cNvSpPr>
          <p:nvPr/>
        </p:nvSpPr>
        <p:spPr bwMode="gray">
          <a:xfrm>
            <a:off x="410400" y="2781300"/>
            <a:ext cx="9086400" cy="0"/>
          </a:xfrm>
          <a:prstGeom prst="line">
            <a:avLst/>
          </a:prstGeom>
          <a:noFill/>
          <a:ln w="12700">
            <a:solidFill>
              <a:srgbClr val="ACACA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ja-JP" altLang="en-US" sz="140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D249D91-28D9-493B-BDD0-1442096C72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D678D6E8-61F4-42B4-8ED0-44B1436A966E}" type="slidenum">
              <a:rPr lang="en-US" altLang="ja-JP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024818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06398" y="333379"/>
            <a:ext cx="9086400" cy="485775"/>
          </a:xfrm>
        </p:spPr>
        <p:txBody>
          <a:bodyPr lIns="0" anchor="ctr">
            <a:normAutofit/>
          </a:bodyPr>
          <a:lstStyle>
            <a:lvl1pPr>
              <a:defRPr sz="2400" b="1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6" name="title_line"/>
          <p:cNvSpPr>
            <a:spLocks noChangeShapeType="1"/>
          </p:cNvSpPr>
          <p:nvPr/>
        </p:nvSpPr>
        <p:spPr bwMode="gray">
          <a:xfrm>
            <a:off x="406398" y="819150"/>
            <a:ext cx="9086400" cy="1588"/>
          </a:xfrm>
          <a:prstGeom prst="line">
            <a:avLst/>
          </a:prstGeom>
          <a:noFill/>
          <a:ln w="12700">
            <a:solidFill>
              <a:srgbClr val="ACACA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endParaRPr lang="ja-JP" altLang="en-US" sz="140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D4D04A8-3005-467F-A203-86FF815611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D678D6E8-61F4-42B4-8ED0-44B1436A966E}" type="slidenum">
              <a:rPr lang="en-US" altLang="ja-JP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461071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7C3CD85E-F837-4D52-BBD2-06EBC90003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78D6E8-61F4-42B4-8ED0-44B1436A966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53473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平成</a:t>
            </a:r>
            <a:r>
              <a:rPr kumimoji="1" lang="en-US" altLang="ja-JP"/>
              <a:t>31</a:t>
            </a:r>
            <a:r>
              <a:rPr kumimoji="1" lang="ja-JP" altLang="en-US"/>
              <a:t>年度　</a:t>
            </a:r>
            <a:r>
              <a:rPr kumimoji="1" lang="en-US" altLang="ja-JP"/>
              <a:t>NDB</a:t>
            </a:r>
            <a:r>
              <a:rPr kumimoji="1" lang="ja-JP" altLang="en-US"/>
              <a:t>を活用した全国医療機能情報提供制度・全国薬局機能情報提供制度に関する調査研究一式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8A8C1-0743-4C0B-B9B8-461255D428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タイトル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47864E1-852C-482C-A008-7FA038F8AB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78D6E8-61F4-42B4-8ED0-44B1436A966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791263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DFF6B87-048E-48B7-9665-559B73C296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78D6E8-61F4-42B4-8ED0-44B1436A966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165164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_line"/>
          <p:cNvSpPr>
            <a:spLocks noChangeShapeType="1"/>
          </p:cNvSpPr>
          <p:nvPr/>
        </p:nvSpPr>
        <p:spPr bwMode="gray">
          <a:xfrm>
            <a:off x="410400" y="819150"/>
            <a:ext cx="9086400" cy="1588"/>
          </a:xfrm>
          <a:prstGeom prst="line">
            <a:avLst/>
          </a:prstGeom>
          <a:noFill/>
          <a:ln w="12700">
            <a:solidFill>
              <a:srgbClr val="ACACA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lvl="0"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</a:pPr>
            <a:endParaRPr lang="ja-JP" altLang="en-US" sz="1400" dirty="0">
              <a:latin typeface="ＭＳ Ｐゴシック" charset="-128"/>
              <a:ea typeface="ＭＳ Ｐゴシック" charset="-128"/>
            </a:endParaRPr>
          </a:p>
        </p:txBody>
      </p:sp>
      <p:sp>
        <p:nvSpPr>
          <p:cNvPr id="8" name="Page_num"/>
          <p:cNvSpPr txBox="1"/>
          <p:nvPr/>
        </p:nvSpPr>
        <p:spPr>
          <a:xfrm>
            <a:off x="4706874" y="6596126"/>
            <a:ext cx="468376" cy="258826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 sz="1200">
                <a:latin typeface="Arial" charset="0"/>
                <a:ea typeface="ＭＳ Ｐゴシック" charset="-128"/>
              </a:defRPr>
            </a:lvl1pPr>
            <a:lvl2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latin typeface="ＭＳ Ｐゴシック" charset="-128"/>
                <a:ea typeface="ＭＳ Ｐゴシック" charset="-128"/>
              </a:defRPr>
            </a:lvl2pPr>
            <a:lvl3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latin typeface="ＭＳ Ｐゴシック" charset="-128"/>
                <a:ea typeface="ＭＳ Ｐゴシック" charset="-128"/>
              </a:defRPr>
            </a:lvl3pPr>
            <a:lvl4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latin typeface="ＭＳ Ｐゴシック" charset="-128"/>
                <a:ea typeface="ＭＳ Ｐゴシック" charset="-128"/>
              </a:defRPr>
            </a:lvl4pPr>
            <a:lvl5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latin typeface="ＭＳ Ｐゴシック" charset="-128"/>
                <a:ea typeface="ＭＳ Ｐゴシック" charset="-128"/>
              </a:defRPr>
            </a:lvl5pPr>
            <a:lvl6pPr>
              <a:defRPr sz="1400">
                <a:latin typeface="ＭＳ Ｐゴシック" charset="-128"/>
                <a:ea typeface="ＭＳ Ｐゴシック" charset="-128"/>
              </a:defRPr>
            </a:lvl6pPr>
            <a:lvl7pPr>
              <a:defRPr sz="1400">
                <a:latin typeface="ＭＳ Ｐゴシック" charset="-128"/>
                <a:ea typeface="ＭＳ Ｐゴシック" charset="-128"/>
              </a:defRPr>
            </a:lvl7pPr>
            <a:lvl8pPr>
              <a:defRPr sz="1400">
                <a:latin typeface="ＭＳ Ｐゴシック" charset="-128"/>
                <a:ea typeface="ＭＳ Ｐゴシック" charset="-128"/>
              </a:defRPr>
            </a:lvl8pPr>
            <a:lvl9pPr>
              <a:defRPr sz="1400">
                <a:latin typeface="ＭＳ Ｐゴシック" charset="-128"/>
                <a:ea typeface="ＭＳ Ｐゴシック" charset="-128"/>
              </a:defRPr>
            </a:lvl9pPr>
          </a:lstStyle>
          <a:p>
            <a:pPr lvl="0" algn="ctr"/>
            <a:fld id="{AB47E478-DBB3-43BC-A738-41880CA68C90}" type="slidenum">
              <a:rPr lang="ja-JP" altLang="en-US" sz="1200" baseline="0" smtClean="0">
                <a:latin typeface="+mn-lt"/>
                <a:ea typeface="+mn-ea"/>
                <a:sym typeface="Arial"/>
              </a:rPr>
              <a:pPr lvl="0" algn="ctr"/>
              <a:t>‹#›</a:t>
            </a:fld>
            <a:endParaRPr lang="ja-JP" altLang="en-US" sz="1200" baseline="0" dirty="0">
              <a:latin typeface="+mn-lt"/>
              <a:ea typeface="+mn-ea"/>
              <a:sym typeface="Arial"/>
            </a:endParaRP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0"/>
          </p:nvPr>
        </p:nvSpPr>
        <p:spPr>
          <a:xfrm>
            <a:off x="410400" y="982800"/>
            <a:ext cx="9086400" cy="1200329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ja-JP" altLang="en-US" dirty="0" smtClean="0"/>
            </a:lvl1pPr>
            <a:lvl2pPr>
              <a:defRPr lang="ja-JP" altLang="en-US" dirty="0" smtClean="0"/>
            </a:lvl2pPr>
            <a:lvl3pPr>
              <a:defRPr lang="ja-JP" altLang="en-US" dirty="0" smtClean="0"/>
            </a:lvl3pPr>
            <a:lvl4pPr>
              <a:defRPr lang="ja-JP" altLang="en-US" dirty="0" smtClean="0"/>
            </a:lvl4pPr>
            <a:lvl5pPr>
              <a:defRPr lang="ja-JP" altLang="en-US" dirty="0"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652D3A34-9E47-456D-921B-0863DDA55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0008225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10404" y="2720983"/>
            <a:ext cx="9072000" cy="647700"/>
          </a:xfrm>
          <a:noFill/>
          <a:effectLst/>
        </p:spPr>
        <p:txBody>
          <a:bodyPr anchor="b">
            <a:normAutofit/>
          </a:bodyPr>
          <a:lstStyle>
            <a:lvl1pPr>
              <a:defRPr sz="253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661E11F-AAFD-48D9-A692-9FE4C8DDDA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平成</a:t>
            </a:r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31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　</a:t>
            </a:r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NDB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を活用した全国医療機能情報提供制度・全国薬局機能情報提供制度に関する調査研究一式</a:t>
            </a: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367FD86-F1DF-4864-A4B2-12D96C7841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570051" y="6524626"/>
            <a:ext cx="2228850" cy="365125"/>
          </a:xfrm>
        </p:spPr>
        <p:txBody>
          <a:bodyPr/>
          <a:lstStyle/>
          <a:p>
            <a:fld id="{D678D6E8-61F4-42B4-8ED0-44B1436A966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231121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10401" y="333382"/>
            <a:ext cx="9086400" cy="485775"/>
          </a:xfrm>
        </p:spPr>
        <p:txBody>
          <a:bodyPr lIns="0" anchor="ctr">
            <a:normAutofit/>
          </a:bodyPr>
          <a:lstStyle>
            <a:lvl1pPr>
              <a:defRPr sz="2169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0"/>
          </p:nvPr>
        </p:nvSpPr>
        <p:spPr>
          <a:xfrm>
            <a:off x="410401" y="982804"/>
            <a:ext cx="9086400" cy="1119987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ja-JP" altLang="en-US" dirty="0" smtClean="0"/>
            </a:lvl1pPr>
            <a:lvl2pPr>
              <a:defRPr lang="ja-JP" altLang="en-US" dirty="0" smtClean="0"/>
            </a:lvl2pPr>
            <a:lvl3pPr>
              <a:defRPr lang="ja-JP" altLang="en-US" dirty="0" smtClean="0"/>
            </a:lvl3pPr>
            <a:lvl4pPr>
              <a:defRPr lang="ja-JP" altLang="en-US" dirty="0" smtClean="0"/>
            </a:lvl4pPr>
            <a:lvl5pPr>
              <a:defRPr lang="ja-JP" altLang="en-US" dirty="0"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A29A9D3-4006-40B2-9B64-5CBC2102C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40681" y="6524626"/>
            <a:ext cx="6624638" cy="365125"/>
          </a:xfrm>
        </p:spPr>
        <p:txBody>
          <a:bodyPr/>
          <a:lstStyle>
            <a:lvl1pPr>
              <a:defRPr sz="949"/>
            </a:lvl1pPr>
          </a:lstStyle>
          <a:p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平成</a:t>
            </a:r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31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　</a:t>
            </a:r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NDB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を活用した全国医療機能情報提供制度・全国薬局機能情報提供制度に関する調査研究一式</a:t>
            </a: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73F7F42-E707-4ED3-BB78-FEF0F737A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8D6E8-61F4-42B4-8ED0-44B1436A966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351447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タイトル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10401" y="333382"/>
            <a:ext cx="9086400" cy="485775"/>
          </a:xfrm>
        </p:spPr>
        <p:txBody>
          <a:bodyPr lIns="0" anchor="ctr">
            <a:normAutofit/>
          </a:bodyPr>
          <a:lstStyle>
            <a:lvl1pPr>
              <a:defRPr sz="2169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0"/>
          </p:nvPr>
        </p:nvSpPr>
        <p:spPr>
          <a:xfrm>
            <a:off x="410401" y="982804"/>
            <a:ext cx="9086400" cy="1119987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ja-JP" altLang="en-US" dirty="0" smtClean="0"/>
            </a:lvl1pPr>
            <a:lvl2pPr>
              <a:defRPr lang="ja-JP" altLang="en-US" dirty="0" smtClean="0"/>
            </a:lvl2pPr>
            <a:lvl3pPr>
              <a:defRPr lang="ja-JP" altLang="en-US" dirty="0" smtClean="0"/>
            </a:lvl3pPr>
            <a:lvl4pPr>
              <a:defRPr lang="ja-JP" altLang="en-US" dirty="0" smtClean="0"/>
            </a:lvl4pPr>
            <a:lvl5pPr>
              <a:defRPr lang="ja-JP" altLang="en-US" dirty="0"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B6EFBD5-3F4B-4D1C-8A38-C6DB35122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平成</a:t>
            </a:r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31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　</a:t>
            </a:r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NDB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を活用した全国医療機能情報提供制度・全国薬局機能情報提供制度に関する調査研究一式</a:t>
            </a: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380509B-2A20-49CA-B2C0-1867C1B12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8D6E8-61F4-42B4-8ED0-44B1436A966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020790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タイトル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10401" y="333382"/>
            <a:ext cx="9086400" cy="485775"/>
          </a:xfrm>
        </p:spPr>
        <p:txBody>
          <a:bodyPr lIns="0" anchor="ctr">
            <a:normAutofit/>
          </a:bodyPr>
          <a:lstStyle>
            <a:lvl1pPr>
              <a:defRPr sz="2169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0"/>
          </p:nvPr>
        </p:nvSpPr>
        <p:spPr>
          <a:xfrm>
            <a:off x="410401" y="982804"/>
            <a:ext cx="9086400" cy="1119987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ja-JP" altLang="en-US" dirty="0" smtClean="0"/>
            </a:lvl1pPr>
            <a:lvl2pPr>
              <a:defRPr lang="ja-JP" altLang="en-US" dirty="0" smtClean="0"/>
            </a:lvl2pPr>
            <a:lvl3pPr>
              <a:defRPr lang="ja-JP" altLang="en-US" dirty="0" smtClean="0"/>
            </a:lvl3pPr>
            <a:lvl4pPr>
              <a:defRPr lang="ja-JP" altLang="en-US" dirty="0" smtClean="0"/>
            </a:lvl4pPr>
            <a:lvl5pPr>
              <a:defRPr lang="ja-JP" altLang="en-US" dirty="0"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37DC21D-C3A2-4015-BE0D-BC1EC1CE4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平成</a:t>
            </a:r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31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　</a:t>
            </a:r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NDB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を活用した全国医療機能情報提供制度・全国薬局機能情報提供制度に関する調査研究一式</a:t>
            </a: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4C41C2A-5948-4250-AF7B-26CE0C0FA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8D6E8-61F4-42B4-8ED0-44B1436A966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596641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10401" y="2782800"/>
            <a:ext cx="9086400" cy="648000"/>
          </a:xfrm>
        </p:spPr>
        <p:txBody>
          <a:bodyPr anchor="ctr">
            <a:normAutofit/>
          </a:bodyPr>
          <a:lstStyle>
            <a:lvl1pPr algn="ctr">
              <a:defRPr sz="2169" b="1" cap="all" baseline="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497600" y="4078801"/>
            <a:ext cx="6912000" cy="1148071"/>
          </a:xfrm>
        </p:spPr>
        <p:txBody>
          <a:bodyPr anchor="t"/>
          <a:lstStyle>
            <a:lvl1pPr marL="0" indent="0">
              <a:buNone/>
              <a:defRPr sz="1265">
                <a:solidFill>
                  <a:schemeClr val="tx1"/>
                </a:solidFill>
              </a:defRPr>
            </a:lvl1pPr>
            <a:lvl2pPr marL="163574" indent="-163574">
              <a:buFont typeface="Wingdings" pitchFamily="2" charset="2"/>
              <a:buChar char="n"/>
              <a:defRPr sz="1265">
                <a:solidFill>
                  <a:schemeClr val="tx1"/>
                </a:solidFill>
              </a:defRPr>
            </a:lvl2pPr>
            <a:lvl3pPr marL="327146" indent="-163574">
              <a:buFont typeface="Wingdings" pitchFamily="2" charset="2"/>
              <a:buChar char="n"/>
              <a:defRPr sz="1265">
                <a:solidFill>
                  <a:schemeClr val="tx1"/>
                </a:solidFill>
              </a:defRPr>
            </a:lvl3pPr>
            <a:lvl4pPr marL="490720" indent="-163574">
              <a:buFont typeface="Wingdings" pitchFamily="2" charset="2"/>
              <a:buChar char="l"/>
              <a:defRPr sz="1265">
                <a:solidFill>
                  <a:schemeClr val="tx1"/>
                </a:solidFill>
              </a:defRPr>
            </a:lvl4pPr>
            <a:lvl5pPr marL="645685" indent="-154963">
              <a:buFont typeface="Wingdings" pitchFamily="2" charset="2"/>
              <a:buChar char="l"/>
              <a:defRPr sz="1265">
                <a:solidFill>
                  <a:schemeClr val="tx1"/>
                </a:solidFill>
              </a:defRPr>
            </a:lvl5pPr>
            <a:lvl6pPr marL="2324463" indent="-258273">
              <a:buFont typeface="Wingdings" pitchFamily="2" charset="2"/>
              <a:buChar char="l"/>
              <a:defRPr sz="1265">
                <a:solidFill>
                  <a:schemeClr val="tx1">
                    <a:tint val="75000"/>
                  </a:schemeClr>
                </a:solidFill>
              </a:defRPr>
            </a:lvl6pPr>
            <a:lvl7pPr marL="2479427" indent="0">
              <a:buNone/>
              <a:defRPr sz="1265">
                <a:solidFill>
                  <a:schemeClr val="tx1">
                    <a:tint val="75000"/>
                  </a:schemeClr>
                </a:solidFill>
              </a:defRPr>
            </a:lvl7pPr>
            <a:lvl8pPr marL="2892665" indent="0">
              <a:buNone/>
              <a:defRPr sz="1265">
                <a:solidFill>
                  <a:schemeClr val="tx1">
                    <a:tint val="75000"/>
                  </a:schemeClr>
                </a:solidFill>
              </a:defRPr>
            </a:lvl8pPr>
            <a:lvl9pPr marL="3305904" indent="0">
              <a:buNone/>
              <a:defRPr sz="12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  <a:endParaRPr kumimoji="1" lang="en-US" altLang="ja-JP"/>
          </a:p>
          <a:p>
            <a:pPr lvl="1"/>
            <a:r>
              <a:rPr kumimoji="1" lang="ja-JP" altLang="en-US"/>
              <a:t>あああ</a:t>
            </a:r>
            <a:endParaRPr kumimoji="1" lang="en-US" altLang="ja-JP"/>
          </a:p>
          <a:p>
            <a:pPr lvl="2"/>
            <a:r>
              <a:rPr kumimoji="1" lang="ja-JP" altLang="en-US"/>
              <a:t>あああ</a:t>
            </a:r>
            <a:endParaRPr kumimoji="1" lang="en-US" altLang="ja-JP"/>
          </a:p>
          <a:p>
            <a:pPr lvl="3"/>
            <a:r>
              <a:rPr kumimoji="1" lang="ja-JP" altLang="en-US"/>
              <a:t>あああ</a:t>
            </a:r>
            <a:endParaRPr kumimoji="1" lang="en-US" altLang="ja-JP"/>
          </a:p>
          <a:p>
            <a:pPr lvl="4"/>
            <a:r>
              <a:rPr kumimoji="1" lang="ja-JP" altLang="en-US"/>
              <a:t>あああ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43B69BD-0C2C-45F9-817F-9FE7ED53A9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平成</a:t>
            </a:r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31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　</a:t>
            </a:r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NDB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を活用した全国医療機能情報提供制度・全国薬局機能情報提供制度に関する調査研究一式</a:t>
            </a: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D249D91-28D9-493B-BDD0-1442096C72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78D6E8-61F4-42B4-8ED0-44B1436A966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164311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06398" y="333382"/>
            <a:ext cx="9086400" cy="485775"/>
          </a:xfrm>
        </p:spPr>
        <p:txBody>
          <a:bodyPr lIns="0" anchor="ctr">
            <a:normAutofit/>
          </a:bodyPr>
          <a:lstStyle>
            <a:lvl1pPr>
              <a:defRPr sz="2169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CC5389B-35BC-4445-8D41-1D1E8B1097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平成</a:t>
            </a:r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31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　</a:t>
            </a:r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NDB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を活用した全国医療機能情報提供制度・全国薬局機能情報提供制度に関する調査研究一式</a:t>
            </a: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D4D04A8-3005-467F-A203-86FF815611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78D6E8-61F4-42B4-8ED0-44B1436A966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503164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B63AC71D-48E1-43C0-8BC8-B97EEF4C57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平成</a:t>
            </a:r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31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　</a:t>
            </a:r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NDB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を活用した全国医療機能情報提供制度・全国薬局機能情報提供制度に関する調査研究一式</a:t>
            </a:r>
            <a:endParaRPr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7C3CD85E-F837-4D52-BBD2-06EBC90003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78D6E8-61F4-42B4-8ED0-44B1436A966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14226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平成</a:t>
            </a:r>
            <a:r>
              <a:rPr kumimoji="1" lang="en-US" altLang="ja-JP"/>
              <a:t>31</a:t>
            </a:r>
            <a:r>
              <a:rPr kumimoji="1" lang="ja-JP" altLang="en-US"/>
              <a:t>年度　</a:t>
            </a:r>
            <a:r>
              <a:rPr kumimoji="1" lang="en-US" altLang="ja-JP"/>
              <a:t>NDB</a:t>
            </a:r>
            <a:r>
              <a:rPr kumimoji="1" lang="ja-JP" altLang="en-US"/>
              <a:t>を活用した全国医療機能情報提供制度・全国薬局機能情報提供制度に関する調査研究一式</a:t>
            </a: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8A8C1-0743-4C0B-B9B8-461255D428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タイトル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F233AAC-AF9E-4BD0-B302-683118F53A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平成</a:t>
            </a:r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31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　</a:t>
            </a:r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NDB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を活用した全国医療機能情報提供制度・全国薬局機能情報提供制度に関する調査研究一式</a:t>
            </a: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47864E1-852C-482C-A008-7FA038F8AB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78D6E8-61F4-42B4-8ED0-44B1436A966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85237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中面 A_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ライン_フッター">
            <a:extLst>
              <a:ext uri="{FF2B5EF4-FFF2-40B4-BE49-F238E27FC236}">
                <a16:creationId xmlns:a16="http://schemas.microsoft.com/office/drawing/2014/main" id="{65B17515-FD1C-4DA3-906A-E7D62E556228}"/>
              </a:ext>
            </a:extLst>
          </p:cNvPr>
          <p:cNvCxnSpPr>
            <a:cxnSpLocks/>
          </p:cNvCxnSpPr>
          <p:nvPr userDrawn="1"/>
        </p:nvCxnSpPr>
        <p:spPr>
          <a:xfrm>
            <a:off x="416927" y="6564368"/>
            <a:ext cx="9072320" cy="0"/>
          </a:xfrm>
          <a:prstGeom prst="line">
            <a:avLst/>
          </a:prstGeom>
          <a:ln w="4445">
            <a:solidFill>
              <a:srgbClr val="9392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ライン_ヘッダー">
            <a:extLst>
              <a:ext uri="{FF2B5EF4-FFF2-40B4-BE49-F238E27FC236}">
                <a16:creationId xmlns:a16="http://schemas.microsoft.com/office/drawing/2014/main" id="{52050FBC-610C-4422-A2F2-453C99DC1F81}"/>
              </a:ext>
            </a:extLst>
          </p:cNvPr>
          <p:cNvCxnSpPr>
            <a:cxnSpLocks/>
          </p:cNvCxnSpPr>
          <p:nvPr userDrawn="1"/>
        </p:nvCxnSpPr>
        <p:spPr>
          <a:xfrm>
            <a:off x="416245" y="884127"/>
            <a:ext cx="9072829" cy="0"/>
          </a:xfrm>
          <a:prstGeom prst="line">
            <a:avLst/>
          </a:prstGeom>
          <a:ln w="762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シグネチャー">
            <a:extLst>
              <a:ext uri="{FF2B5EF4-FFF2-40B4-BE49-F238E27FC236}">
                <a16:creationId xmlns:a16="http://schemas.microsoft.com/office/drawing/2014/main" id="{B1360A9D-5F4A-41D5-8D4E-2D519F6CDD6D}"/>
              </a:ext>
            </a:extLst>
          </p:cNvPr>
          <p:cNvGrpSpPr/>
          <p:nvPr userDrawn="1"/>
        </p:nvGrpSpPr>
        <p:grpSpPr>
          <a:xfrm>
            <a:off x="416926" y="228986"/>
            <a:ext cx="9155196" cy="146895"/>
            <a:chOff x="450000" y="252413"/>
            <a:chExt cx="9881450" cy="161925"/>
          </a:xfrm>
        </p:grpSpPr>
        <p:sp>
          <p:nvSpPr>
            <p:cNvPr id="17" name="MRIロゴ">
              <a:extLst>
                <a:ext uri="{FF2B5EF4-FFF2-40B4-BE49-F238E27FC236}">
                  <a16:creationId xmlns:a16="http://schemas.microsoft.com/office/drawing/2014/main" id="{B910CF14-E597-4EFE-87D2-28D230E7714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874250" y="252413"/>
              <a:ext cx="457200" cy="161925"/>
            </a:xfrm>
            <a:custGeom>
              <a:avLst/>
              <a:gdLst>
                <a:gd name="T0" fmla="*/ 4433 w 4686"/>
                <a:gd name="T1" fmla="*/ 1659 h 1663"/>
                <a:gd name="T2" fmla="*/ 3985 w 4686"/>
                <a:gd name="T3" fmla="*/ 1243 h 1663"/>
                <a:gd name="T4" fmla="*/ 4175 w 4686"/>
                <a:gd name="T5" fmla="*/ 1 h 1663"/>
                <a:gd name="T6" fmla="*/ 4686 w 4686"/>
                <a:gd name="T7" fmla="*/ 6 h 1663"/>
                <a:gd name="T8" fmla="*/ 2124 w 4686"/>
                <a:gd name="T9" fmla="*/ 0 h 1663"/>
                <a:gd name="T10" fmla="*/ 1498 w 4686"/>
                <a:gd name="T11" fmla="*/ 5 h 1663"/>
                <a:gd name="T12" fmla="*/ 1058 w 4686"/>
                <a:gd name="T13" fmla="*/ 877 h 1663"/>
                <a:gd name="T14" fmla="*/ 877 w 4686"/>
                <a:gd name="T15" fmla="*/ 5 h 1663"/>
                <a:gd name="T16" fmla="*/ 252 w 4686"/>
                <a:gd name="T17" fmla="*/ 0 h 1663"/>
                <a:gd name="T18" fmla="*/ 1 w 4686"/>
                <a:gd name="T19" fmla="*/ 1656 h 1663"/>
                <a:gd name="T20" fmla="*/ 471 w 4686"/>
                <a:gd name="T21" fmla="*/ 1661 h 1663"/>
                <a:gd name="T22" fmla="*/ 627 w 4686"/>
                <a:gd name="T23" fmla="*/ 646 h 1663"/>
                <a:gd name="T24" fmla="*/ 849 w 4686"/>
                <a:gd name="T25" fmla="*/ 1499 h 1663"/>
                <a:gd name="T26" fmla="*/ 1073 w 4686"/>
                <a:gd name="T27" fmla="*/ 1504 h 1663"/>
                <a:gd name="T28" fmla="*/ 1548 w 4686"/>
                <a:gd name="T29" fmla="*/ 647 h 1663"/>
                <a:gd name="T30" fmla="*/ 1407 w 4686"/>
                <a:gd name="T31" fmla="*/ 1656 h 1663"/>
                <a:gd name="T32" fmla="*/ 1877 w 4686"/>
                <a:gd name="T33" fmla="*/ 1661 h 1663"/>
                <a:gd name="T34" fmla="*/ 2128 w 4686"/>
                <a:gd name="T35" fmla="*/ 5 h 1663"/>
                <a:gd name="T36" fmla="*/ 3121 w 4686"/>
                <a:gd name="T37" fmla="*/ 357 h 1663"/>
                <a:gd name="T38" fmla="*/ 2916 w 4686"/>
                <a:gd name="T39" fmla="*/ 362 h 1663"/>
                <a:gd name="T40" fmla="*/ 2863 w 4686"/>
                <a:gd name="T41" fmla="*/ 755 h 1663"/>
                <a:gd name="T42" fmla="*/ 3314 w 4686"/>
                <a:gd name="T43" fmla="*/ 554 h 1663"/>
                <a:gd name="T44" fmla="*/ 4057 w 4686"/>
                <a:gd name="T45" fmla="*/ 1660 h 1663"/>
                <a:gd name="T46" fmla="*/ 3459 w 4686"/>
                <a:gd name="T47" fmla="*/ 1661 h 1663"/>
                <a:gd name="T48" fmla="*/ 2857 w 4686"/>
                <a:gd name="T49" fmla="*/ 1119 h 1663"/>
                <a:gd name="T50" fmla="*/ 2810 w 4686"/>
                <a:gd name="T51" fmla="*/ 1114 h 1663"/>
                <a:gd name="T52" fmla="*/ 2724 w 4686"/>
                <a:gd name="T53" fmla="*/ 1656 h 1663"/>
                <a:gd name="T54" fmla="*/ 2209 w 4686"/>
                <a:gd name="T55" fmla="*/ 1661 h 1663"/>
                <a:gd name="T56" fmla="*/ 2451 w 4686"/>
                <a:gd name="T57" fmla="*/ 5 h 1663"/>
                <a:gd name="T58" fmla="*/ 3296 w 4686"/>
                <a:gd name="T59" fmla="*/ 0 h 1663"/>
                <a:gd name="T60" fmla="*/ 3411 w 4686"/>
                <a:gd name="T61" fmla="*/ 1060 h 1663"/>
                <a:gd name="T62" fmla="*/ 4056 w 4686"/>
                <a:gd name="T63" fmla="*/ 1658 h 1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686" h="1663">
                  <a:moveTo>
                    <a:pt x="4440" y="1656"/>
                  </a:moveTo>
                  <a:cubicBezTo>
                    <a:pt x="4439" y="1662"/>
                    <a:pt x="4436" y="1663"/>
                    <a:pt x="4433" y="1659"/>
                  </a:cubicBezTo>
                  <a:cubicBezTo>
                    <a:pt x="4430" y="1657"/>
                    <a:pt x="3990" y="1253"/>
                    <a:pt x="3987" y="1251"/>
                  </a:cubicBezTo>
                  <a:cubicBezTo>
                    <a:pt x="3985" y="1249"/>
                    <a:pt x="3985" y="1248"/>
                    <a:pt x="3985" y="1243"/>
                  </a:cubicBezTo>
                  <a:cubicBezTo>
                    <a:pt x="3995" y="1176"/>
                    <a:pt x="4169" y="7"/>
                    <a:pt x="4169" y="6"/>
                  </a:cubicBezTo>
                  <a:cubicBezTo>
                    <a:pt x="4169" y="3"/>
                    <a:pt x="4172" y="1"/>
                    <a:pt x="4175" y="1"/>
                  </a:cubicBezTo>
                  <a:cubicBezTo>
                    <a:pt x="4176" y="1"/>
                    <a:pt x="4680" y="1"/>
                    <a:pt x="4681" y="1"/>
                  </a:cubicBezTo>
                  <a:cubicBezTo>
                    <a:pt x="4684" y="1"/>
                    <a:pt x="4686" y="3"/>
                    <a:pt x="4686" y="6"/>
                  </a:cubicBezTo>
                  <a:cubicBezTo>
                    <a:pt x="4685" y="7"/>
                    <a:pt x="4440" y="1656"/>
                    <a:pt x="4440" y="1656"/>
                  </a:cubicBezTo>
                  <a:close/>
                  <a:moveTo>
                    <a:pt x="2124" y="0"/>
                  </a:moveTo>
                  <a:cubicBezTo>
                    <a:pt x="2121" y="0"/>
                    <a:pt x="1505" y="0"/>
                    <a:pt x="1505" y="0"/>
                  </a:cubicBezTo>
                  <a:cubicBezTo>
                    <a:pt x="1502" y="0"/>
                    <a:pt x="1500" y="1"/>
                    <a:pt x="1498" y="5"/>
                  </a:cubicBezTo>
                  <a:cubicBezTo>
                    <a:pt x="1495" y="10"/>
                    <a:pt x="1064" y="872"/>
                    <a:pt x="1063" y="874"/>
                  </a:cubicBezTo>
                  <a:cubicBezTo>
                    <a:pt x="1062" y="875"/>
                    <a:pt x="1060" y="877"/>
                    <a:pt x="1058" y="877"/>
                  </a:cubicBezTo>
                  <a:cubicBezTo>
                    <a:pt x="1055" y="877"/>
                    <a:pt x="1054" y="875"/>
                    <a:pt x="1054" y="874"/>
                  </a:cubicBezTo>
                  <a:cubicBezTo>
                    <a:pt x="1053" y="872"/>
                    <a:pt x="878" y="10"/>
                    <a:pt x="877" y="5"/>
                  </a:cubicBezTo>
                  <a:cubicBezTo>
                    <a:pt x="876" y="1"/>
                    <a:pt x="874" y="0"/>
                    <a:pt x="871" y="0"/>
                  </a:cubicBezTo>
                  <a:cubicBezTo>
                    <a:pt x="871" y="0"/>
                    <a:pt x="255" y="0"/>
                    <a:pt x="252" y="0"/>
                  </a:cubicBezTo>
                  <a:cubicBezTo>
                    <a:pt x="250" y="0"/>
                    <a:pt x="247" y="2"/>
                    <a:pt x="247" y="5"/>
                  </a:cubicBezTo>
                  <a:cubicBezTo>
                    <a:pt x="246" y="7"/>
                    <a:pt x="1" y="1655"/>
                    <a:pt x="1" y="1656"/>
                  </a:cubicBezTo>
                  <a:cubicBezTo>
                    <a:pt x="0" y="1659"/>
                    <a:pt x="2" y="1661"/>
                    <a:pt x="5" y="1661"/>
                  </a:cubicBezTo>
                  <a:cubicBezTo>
                    <a:pt x="6" y="1661"/>
                    <a:pt x="469" y="1661"/>
                    <a:pt x="471" y="1661"/>
                  </a:cubicBezTo>
                  <a:cubicBezTo>
                    <a:pt x="474" y="1661"/>
                    <a:pt x="477" y="1659"/>
                    <a:pt x="477" y="1656"/>
                  </a:cubicBezTo>
                  <a:cubicBezTo>
                    <a:pt x="477" y="1655"/>
                    <a:pt x="627" y="648"/>
                    <a:pt x="627" y="646"/>
                  </a:cubicBezTo>
                  <a:cubicBezTo>
                    <a:pt x="628" y="638"/>
                    <a:pt x="635" y="640"/>
                    <a:pt x="636" y="647"/>
                  </a:cubicBezTo>
                  <a:cubicBezTo>
                    <a:pt x="637" y="650"/>
                    <a:pt x="836" y="1448"/>
                    <a:pt x="849" y="1499"/>
                  </a:cubicBezTo>
                  <a:cubicBezTo>
                    <a:pt x="850" y="1504"/>
                    <a:pt x="854" y="1504"/>
                    <a:pt x="856" y="1504"/>
                  </a:cubicBezTo>
                  <a:cubicBezTo>
                    <a:pt x="859" y="1504"/>
                    <a:pt x="1070" y="1504"/>
                    <a:pt x="1073" y="1504"/>
                  </a:cubicBezTo>
                  <a:cubicBezTo>
                    <a:pt x="1075" y="1504"/>
                    <a:pt x="1079" y="1504"/>
                    <a:pt x="1082" y="1499"/>
                  </a:cubicBezTo>
                  <a:cubicBezTo>
                    <a:pt x="1110" y="1448"/>
                    <a:pt x="1546" y="650"/>
                    <a:pt x="1548" y="647"/>
                  </a:cubicBezTo>
                  <a:cubicBezTo>
                    <a:pt x="1552" y="640"/>
                    <a:pt x="1558" y="638"/>
                    <a:pt x="1557" y="646"/>
                  </a:cubicBezTo>
                  <a:cubicBezTo>
                    <a:pt x="1557" y="648"/>
                    <a:pt x="1407" y="1655"/>
                    <a:pt x="1407" y="1656"/>
                  </a:cubicBezTo>
                  <a:cubicBezTo>
                    <a:pt x="1406" y="1659"/>
                    <a:pt x="1408" y="1661"/>
                    <a:pt x="1411" y="1661"/>
                  </a:cubicBezTo>
                  <a:cubicBezTo>
                    <a:pt x="1413" y="1661"/>
                    <a:pt x="1876" y="1661"/>
                    <a:pt x="1877" y="1661"/>
                  </a:cubicBezTo>
                  <a:cubicBezTo>
                    <a:pt x="1880" y="1661"/>
                    <a:pt x="1882" y="1659"/>
                    <a:pt x="1883" y="1656"/>
                  </a:cubicBezTo>
                  <a:cubicBezTo>
                    <a:pt x="1883" y="1655"/>
                    <a:pt x="2128" y="7"/>
                    <a:pt x="2128" y="5"/>
                  </a:cubicBezTo>
                  <a:cubicBezTo>
                    <a:pt x="2129" y="2"/>
                    <a:pt x="2127" y="0"/>
                    <a:pt x="2124" y="0"/>
                  </a:cubicBezTo>
                  <a:close/>
                  <a:moveTo>
                    <a:pt x="3121" y="357"/>
                  </a:moveTo>
                  <a:cubicBezTo>
                    <a:pt x="3121" y="357"/>
                    <a:pt x="2924" y="357"/>
                    <a:pt x="2922" y="357"/>
                  </a:cubicBezTo>
                  <a:cubicBezTo>
                    <a:pt x="2919" y="357"/>
                    <a:pt x="2917" y="359"/>
                    <a:pt x="2916" y="362"/>
                  </a:cubicBezTo>
                  <a:cubicBezTo>
                    <a:pt x="2916" y="363"/>
                    <a:pt x="2859" y="748"/>
                    <a:pt x="2859" y="750"/>
                  </a:cubicBezTo>
                  <a:cubicBezTo>
                    <a:pt x="2858" y="752"/>
                    <a:pt x="2860" y="755"/>
                    <a:pt x="2863" y="755"/>
                  </a:cubicBezTo>
                  <a:cubicBezTo>
                    <a:pt x="2865" y="755"/>
                    <a:pt x="3042" y="755"/>
                    <a:pt x="3042" y="755"/>
                  </a:cubicBezTo>
                  <a:cubicBezTo>
                    <a:pt x="3208" y="755"/>
                    <a:pt x="3299" y="651"/>
                    <a:pt x="3314" y="554"/>
                  </a:cubicBezTo>
                  <a:cubicBezTo>
                    <a:pt x="3319" y="521"/>
                    <a:pt x="3354" y="357"/>
                    <a:pt x="3121" y="357"/>
                  </a:cubicBezTo>
                  <a:close/>
                  <a:moveTo>
                    <a:pt x="4057" y="1660"/>
                  </a:moveTo>
                  <a:cubicBezTo>
                    <a:pt x="4057" y="1661"/>
                    <a:pt x="4056" y="1661"/>
                    <a:pt x="4055" y="1661"/>
                  </a:cubicBezTo>
                  <a:cubicBezTo>
                    <a:pt x="3459" y="1661"/>
                    <a:pt x="3459" y="1661"/>
                    <a:pt x="3459" y="1661"/>
                  </a:cubicBezTo>
                  <a:cubicBezTo>
                    <a:pt x="3458" y="1661"/>
                    <a:pt x="3457" y="1661"/>
                    <a:pt x="3457" y="1661"/>
                  </a:cubicBezTo>
                  <a:cubicBezTo>
                    <a:pt x="3457" y="1661"/>
                    <a:pt x="2861" y="1123"/>
                    <a:pt x="2857" y="1119"/>
                  </a:cubicBezTo>
                  <a:cubicBezTo>
                    <a:pt x="2853" y="1116"/>
                    <a:pt x="2845" y="1114"/>
                    <a:pt x="2842" y="1114"/>
                  </a:cubicBezTo>
                  <a:cubicBezTo>
                    <a:pt x="2822" y="1114"/>
                    <a:pt x="2810" y="1114"/>
                    <a:pt x="2810" y="1114"/>
                  </a:cubicBezTo>
                  <a:cubicBezTo>
                    <a:pt x="2807" y="1114"/>
                    <a:pt x="2804" y="1116"/>
                    <a:pt x="2804" y="1119"/>
                  </a:cubicBezTo>
                  <a:cubicBezTo>
                    <a:pt x="2804" y="1120"/>
                    <a:pt x="2724" y="1655"/>
                    <a:pt x="2724" y="1656"/>
                  </a:cubicBezTo>
                  <a:cubicBezTo>
                    <a:pt x="2724" y="1659"/>
                    <a:pt x="2721" y="1661"/>
                    <a:pt x="2718" y="1661"/>
                  </a:cubicBezTo>
                  <a:cubicBezTo>
                    <a:pt x="2717" y="1661"/>
                    <a:pt x="2211" y="1661"/>
                    <a:pt x="2209" y="1661"/>
                  </a:cubicBezTo>
                  <a:cubicBezTo>
                    <a:pt x="2207" y="1661"/>
                    <a:pt x="2205" y="1659"/>
                    <a:pt x="2205" y="1656"/>
                  </a:cubicBezTo>
                  <a:cubicBezTo>
                    <a:pt x="2205" y="1655"/>
                    <a:pt x="2451" y="6"/>
                    <a:pt x="2451" y="5"/>
                  </a:cubicBezTo>
                  <a:cubicBezTo>
                    <a:pt x="2451" y="2"/>
                    <a:pt x="2454" y="0"/>
                    <a:pt x="2456" y="0"/>
                  </a:cubicBezTo>
                  <a:cubicBezTo>
                    <a:pt x="2458" y="0"/>
                    <a:pt x="3296" y="0"/>
                    <a:pt x="3296" y="0"/>
                  </a:cubicBezTo>
                  <a:cubicBezTo>
                    <a:pt x="3967" y="0"/>
                    <a:pt x="3856" y="493"/>
                    <a:pt x="3849" y="543"/>
                  </a:cubicBezTo>
                  <a:cubicBezTo>
                    <a:pt x="3806" y="827"/>
                    <a:pt x="3609" y="986"/>
                    <a:pt x="3411" y="1060"/>
                  </a:cubicBezTo>
                  <a:cubicBezTo>
                    <a:pt x="3410" y="1061"/>
                    <a:pt x="3408" y="1063"/>
                    <a:pt x="3410" y="1065"/>
                  </a:cubicBezTo>
                  <a:cubicBezTo>
                    <a:pt x="3413" y="1068"/>
                    <a:pt x="4056" y="1658"/>
                    <a:pt x="4056" y="1658"/>
                  </a:cubicBezTo>
                  <a:cubicBezTo>
                    <a:pt x="4057" y="1658"/>
                    <a:pt x="4057" y="1659"/>
                    <a:pt x="4057" y="166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598"/>
            </a:p>
          </p:txBody>
        </p:sp>
        <p:sp>
          <p:nvSpPr>
            <p:cNvPr id="18" name="バー／デザインエレメント">
              <a:extLst>
                <a:ext uri="{FF2B5EF4-FFF2-40B4-BE49-F238E27FC236}">
                  <a16:creationId xmlns:a16="http://schemas.microsoft.com/office/drawing/2014/main" id="{65CC80CF-BB1F-4711-A7AE-8F5B9E6113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0000" y="252413"/>
              <a:ext cx="9326562" cy="73025"/>
            </a:xfrm>
            <a:custGeom>
              <a:avLst/>
              <a:gdLst>
                <a:gd name="T0" fmla="*/ 5869 w 5875"/>
                <a:gd name="T1" fmla="*/ 46 h 46"/>
                <a:gd name="T2" fmla="*/ 0 w 5875"/>
                <a:gd name="T3" fmla="*/ 46 h 46"/>
                <a:gd name="T4" fmla="*/ 6 w 5875"/>
                <a:gd name="T5" fmla="*/ 0 h 46"/>
                <a:gd name="T6" fmla="*/ 5875 w 5875"/>
                <a:gd name="T7" fmla="*/ 0 h 46"/>
                <a:gd name="T8" fmla="*/ 5869 w 5875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75" h="46">
                  <a:moveTo>
                    <a:pt x="5869" y="46"/>
                  </a:moveTo>
                  <a:lnTo>
                    <a:pt x="0" y="46"/>
                  </a:lnTo>
                  <a:lnTo>
                    <a:pt x="6" y="0"/>
                  </a:lnTo>
                  <a:lnTo>
                    <a:pt x="5875" y="0"/>
                  </a:lnTo>
                  <a:lnTo>
                    <a:pt x="5869" y="4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598"/>
            </a:p>
          </p:txBody>
        </p:sp>
      </p:grpSp>
      <p:sp>
        <p:nvSpPr>
          <p:cNvPr id="6" name="テキスト プレースホルダー">
            <a:extLst>
              <a:ext uri="{FF2B5EF4-FFF2-40B4-BE49-F238E27FC236}">
                <a16:creationId xmlns:a16="http://schemas.microsoft.com/office/drawing/2014/main" id="{F6B95884-5A9B-49CB-837C-C8E92488E1E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0080" y="1041675"/>
            <a:ext cx="8905840" cy="1273875"/>
          </a:xfrm>
          <a:prstGeom prst="rect">
            <a:avLst/>
          </a:prstGeom>
        </p:spPr>
        <p:txBody>
          <a:bodyPr/>
          <a:lstStyle>
            <a:lvl1pPr marL="223845" indent="-223845">
              <a:spcAft>
                <a:spcPts val="533"/>
              </a:spcAft>
              <a:buClr>
                <a:srgbClr val="003B83"/>
              </a:buClr>
              <a:buFont typeface="Wingdings" panose="05000000000000000000" pitchFamily="2" charset="2"/>
              <a:buChar char="l"/>
              <a:defRPr b="1" baseline="0">
                <a:solidFill>
                  <a:srgbClr val="000000"/>
                </a:solidFill>
              </a:defRPr>
            </a:lvl1pPr>
            <a:lvl2pPr marL="223845">
              <a:spcAft>
                <a:spcPts val="533"/>
              </a:spcAft>
              <a:defRPr baseline="0"/>
            </a:lvl2pPr>
            <a:lvl3pPr marL="351758">
              <a:spcAft>
                <a:spcPts val="533"/>
              </a:spcAft>
              <a:defRPr baseline="0"/>
            </a:lvl3pPr>
            <a:lvl4pPr marL="479669" indent="-127912">
              <a:spcBef>
                <a:spcPts val="0"/>
              </a:spcBef>
              <a:defRPr baseline="0"/>
            </a:lvl4pPr>
            <a:lvl5pPr marL="575604">
              <a:defRPr baseline="0"/>
            </a:lvl5pPr>
          </a:lstStyle>
          <a:p>
            <a:pPr lvl="0"/>
            <a:r>
              <a:rPr kumimoji="1" lang="ja-JP" altLang="en-US"/>
              <a:t>第</a:t>
            </a:r>
            <a:r>
              <a:rPr kumimoji="1" lang="en-US" altLang="ja-JP"/>
              <a:t>1</a:t>
            </a:r>
            <a:r>
              <a:rPr kumimoji="1" lang="ja-JP" altLang="en-US"/>
              <a:t>レベル </a:t>
            </a:r>
            <a:r>
              <a:rPr kumimoji="1" lang="en-US" altLang="ja-JP"/>
              <a:t>16pt</a:t>
            </a:r>
            <a:endParaRPr kumimoji="1" lang="ja-JP" altLang="en-US"/>
          </a:p>
          <a:p>
            <a:pPr lvl="1"/>
            <a:r>
              <a:rPr kumimoji="1" lang="ja-JP" altLang="en-US"/>
              <a:t>第</a:t>
            </a:r>
            <a:r>
              <a:rPr kumimoji="1" lang="en-US" altLang="ja-JP"/>
              <a:t>2</a:t>
            </a:r>
            <a:r>
              <a:rPr kumimoji="1" lang="ja-JP" altLang="en-US"/>
              <a:t>レベル </a:t>
            </a:r>
            <a:r>
              <a:rPr kumimoji="1" lang="en-US" altLang="ja-JP"/>
              <a:t>16pt</a:t>
            </a:r>
            <a:endParaRPr kumimoji="1" lang="ja-JP" altLang="en-US"/>
          </a:p>
          <a:p>
            <a:pPr lvl="2"/>
            <a:r>
              <a:rPr kumimoji="1" lang="ja-JP" altLang="en-US"/>
              <a:t>第</a:t>
            </a:r>
            <a:r>
              <a:rPr kumimoji="1" lang="en-US" altLang="ja-JP"/>
              <a:t>3</a:t>
            </a:r>
            <a:r>
              <a:rPr kumimoji="1" lang="ja-JP" altLang="en-US"/>
              <a:t>レベル </a:t>
            </a:r>
            <a:r>
              <a:rPr kumimoji="1" lang="en-US" altLang="ja-JP"/>
              <a:t>14pt</a:t>
            </a:r>
            <a:endParaRPr kumimoji="1" lang="ja-JP" altLang="en-US"/>
          </a:p>
          <a:p>
            <a:pPr lvl="3"/>
            <a:r>
              <a:rPr kumimoji="1" lang="ja-JP" altLang="en-US"/>
              <a:t>第</a:t>
            </a:r>
            <a:r>
              <a:rPr kumimoji="1" lang="en-US" altLang="ja-JP"/>
              <a:t>4</a:t>
            </a:r>
            <a:r>
              <a:rPr kumimoji="1" lang="ja-JP" altLang="en-US"/>
              <a:t>レベル </a:t>
            </a:r>
            <a:r>
              <a:rPr kumimoji="1" lang="en-US" altLang="ja-JP"/>
              <a:t>12pt</a:t>
            </a:r>
            <a:endParaRPr kumimoji="1" lang="ja-JP" altLang="en-US"/>
          </a:p>
          <a:p>
            <a:pPr lvl="4"/>
            <a:r>
              <a:rPr kumimoji="1" lang="ja-JP" altLang="en-US"/>
              <a:t>第</a:t>
            </a:r>
            <a:r>
              <a:rPr kumimoji="1" lang="en-US" altLang="ja-JP"/>
              <a:t>5</a:t>
            </a:r>
            <a:r>
              <a:rPr kumimoji="1" lang="ja-JP" altLang="en-US"/>
              <a:t>レベル </a:t>
            </a:r>
            <a:r>
              <a:rPr kumimoji="1" lang="en-US" altLang="ja-JP"/>
              <a:t>10.5pt</a:t>
            </a:r>
            <a:endParaRPr kumimoji="1" lang="ja-JP" altLang="en-US"/>
          </a:p>
        </p:txBody>
      </p:sp>
      <p:sp>
        <p:nvSpPr>
          <p:cNvPr id="25" name="ページタイトル">
            <a:extLst>
              <a:ext uri="{FF2B5EF4-FFF2-40B4-BE49-F238E27FC236}">
                <a16:creationId xmlns:a16="http://schemas.microsoft.com/office/drawing/2014/main" id="{B161F847-12DE-428F-B720-87FF3F5725E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00312" y="393762"/>
            <a:ext cx="8538654" cy="442011"/>
          </a:xfrm>
          <a:prstGeom prst="rect">
            <a:avLst/>
          </a:prstGeom>
        </p:spPr>
        <p:txBody>
          <a:bodyPr bIns="108000" anchor="b" anchorCtr="0">
            <a:noAutofit/>
          </a:bodyPr>
          <a:lstStyle>
            <a:lvl1pPr marL="0" indent="0" fontAlgn="base">
              <a:lnSpc>
                <a:spcPct val="110000"/>
              </a:lnSpc>
              <a:spcAft>
                <a:spcPts val="0"/>
              </a:spcAft>
              <a:buNone/>
              <a:defRPr sz="2310" b="1" spc="89" baseline="0">
                <a:solidFill>
                  <a:srgbClr val="003B83"/>
                </a:solidFill>
              </a:defRPr>
            </a:lvl1pPr>
          </a:lstStyle>
          <a:p>
            <a:r>
              <a:rPr kumimoji="1" lang="ja-JP" altLang="en-US"/>
              <a:t>ページタイトル（結論／メッセージ）</a:t>
            </a:r>
          </a:p>
        </p:txBody>
      </p:sp>
      <p:sp>
        <p:nvSpPr>
          <p:cNvPr id="19" name="Page_num">
            <a:extLst>
              <a:ext uri="{FF2B5EF4-FFF2-40B4-BE49-F238E27FC236}">
                <a16:creationId xmlns:a16="http://schemas.microsoft.com/office/drawing/2014/main" id="{CA4BF186-2590-4137-8B41-D5F59B01202C}"/>
              </a:ext>
            </a:extLst>
          </p:cNvPr>
          <p:cNvSpPr txBox="1"/>
          <p:nvPr userDrawn="1"/>
        </p:nvSpPr>
        <p:spPr>
          <a:xfrm>
            <a:off x="4619459" y="6613356"/>
            <a:ext cx="667082" cy="97976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 sz="1200">
                <a:latin typeface="Arial" charset="0"/>
                <a:ea typeface="ＭＳ Ｐゴシック" charset="-128"/>
              </a:defRPr>
            </a:lvl1pPr>
            <a:lvl2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latin typeface="ＭＳ Ｐゴシック" charset="-128"/>
                <a:ea typeface="ＭＳ Ｐゴシック" charset="-128"/>
              </a:defRPr>
            </a:lvl2pPr>
            <a:lvl3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latin typeface="ＭＳ Ｐゴシック" charset="-128"/>
                <a:ea typeface="ＭＳ Ｐゴシック" charset="-128"/>
              </a:defRPr>
            </a:lvl3pPr>
            <a:lvl4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latin typeface="ＭＳ Ｐゴシック" charset="-128"/>
                <a:ea typeface="ＭＳ Ｐゴシック" charset="-128"/>
              </a:defRPr>
            </a:lvl4pPr>
            <a:lvl5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latin typeface="ＭＳ Ｐゴシック" charset="-128"/>
                <a:ea typeface="ＭＳ Ｐゴシック" charset="-128"/>
              </a:defRPr>
            </a:lvl5pPr>
            <a:lvl6pPr>
              <a:defRPr sz="1400">
                <a:latin typeface="ＭＳ Ｐゴシック" charset="-128"/>
                <a:ea typeface="ＭＳ Ｐゴシック" charset="-128"/>
              </a:defRPr>
            </a:lvl6pPr>
            <a:lvl7pPr>
              <a:defRPr sz="1400">
                <a:latin typeface="ＭＳ Ｐゴシック" charset="-128"/>
                <a:ea typeface="ＭＳ Ｐゴシック" charset="-128"/>
              </a:defRPr>
            </a:lvl7pPr>
            <a:lvl8pPr>
              <a:defRPr sz="1400">
                <a:latin typeface="ＭＳ Ｐゴシック" charset="-128"/>
                <a:ea typeface="ＭＳ Ｐゴシック" charset="-128"/>
              </a:defRPr>
            </a:lvl8pPr>
            <a:lvl9pPr>
              <a:defRPr sz="1400">
                <a:latin typeface="ＭＳ Ｐゴシック" charset="-128"/>
                <a:ea typeface="ＭＳ Ｐゴシック" charset="-128"/>
              </a:defRPr>
            </a:lvl9pPr>
          </a:lstStyle>
          <a:p>
            <a:pPr lvl="0" algn="ctr" fontAlgn="ctr"/>
            <a:fld id="{AB47E478-DBB3-43BC-A738-41880CA68C90}" type="slidenum">
              <a:rPr lang="ja-JP" altLang="en-US" sz="578" baseline="0" smtClean="0">
                <a:solidFill>
                  <a:srgbClr val="595757"/>
                </a:solidFill>
                <a:latin typeface="+mn-lt"/>
                <a:ea typeface="+mn-ea"/>
                <a:sym typeface="Arial"/>
              </a:rPr>
              <a:pPr lvl="0" algn="ctr" fontAlgn="ctr"/>
              <a:t>‹#›</a:t>
            </a:fld>
            <a:endParaRPr lang="ja-JP" altLang="en-US" sz="578" baseline="0">
              <a:solidFill>
                <a:srgbClr val="595757"/>
              </a:solidFill>
              <a:latin typeface="+mn-lt"/>
              <a:ea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13677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812">
          <p15:clr>
            <a:srgbClr val="FBAE40"/>
          </p15:clr>
        </p15:guide>
        <p15:guide id="9" pos="2578">
          <p15:clr>
            <a:srgbClr val="FBAE40"/>
          </p15:clr>
        </p15:guide>
        <p15:guide id="10" pos="2776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10404" y="2720983"/>
            <a:ext cx="9072000" cy="647700"/>
          </a:xfrm>
          <a:noFill/>
          <a:effectLst/>
        </p:spPr>
        <p:txBody>
          <a:bodyPr anchor="b">
            <a:normAutofit/>
          </a:bodyPr>
          <a:lstStyle>
            <a:lvl1pPr>
              <a:defRPr sz="2336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661E11F-AAFD-48D9-A692-9FE4C8DDDA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平成</a:t>
            </a:r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31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　</a:t>
            </a:r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NDB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を活用した全国医療機能情報提供制度・全国薬局機能情報提供制度に関する調査研究一式</a:t>
            </a: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367FD86-F1DF-4864-A4B2-12D96C7841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78D6E8-61F4-42B4-8ED0-44B1436A966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389766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10401" y="333384"/>
            <a:ext cx="9086400" cy="485775"/>
          </a:xfrm>
        </p:spPr>
        <p:txBody>
          <a:bodyPr lIns="0" anchor="ctr">
            <a:normAutofit/>
          </a:bodyPr>
          <a:lstStyle>
            <a:lvl1pPr>
              <a:defRPr sz="2002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0"/>
          </p:nvPr>
        </p:nvSpPr>
        <p:spPr>
          <a:xfrm>
            <a:off x="410401" y="982806"/>
            <a:ext cx="9086400" cy="989053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ja-JP" altLang="en-US" dirty="0" smtClean="0"/>
            </a:lvl1pPr>
            <a:lvl2pPr>
              <a:defRPr lang="ja-JP" altLang="en-US" dirty="0" smtClean="0"/>
            </a:lvl2pPr>
            <a:lvl3pPr>
              <a:defRPr lang="ja-JP" altLang="en-US" dirty="0" smtClean="0"/>
            </a:lvl3pPr>
            <a:lvl4pPr>
              <a:defRPr lang="ja-JP" altLang="en-US" dirty="0" smtClean="0"/>
            </a:lvl4pPr>
            <a:lvl5pPr>
              <a:defRPr lang="ja-JP" altLang="en-US" dirty="0"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A29A9D3-4006-40B2-9B64-5CBC2102C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40681" y="6524628"/>
            <a:ext cx="6624638" cy="365125"/>
          </a:xfrm>
        </p:spPr>
        <p:txBody>
          <a:bodyPr/>
          <a:lstStyle>
            <a:lvl1pPr>
              <a:defRPr sz="876"/>
            </a:lvl1pPr>
          </a:lstStyle>
          <a:p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平成</a:t>
            </a:r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31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　</a:t>
            </a:r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NDB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を活用した全国医療機能情報提供制度・全国薬局機能情報提供制度に関する調査研究一式</a:t>
            </a: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73F7F42-E707-4ED3-BB78-FEF0F737A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8D6E8-61F4-42B4-8ED0-44B1436A966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139201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タイトル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10401" y="333384"/>
            <a:ext cx="9086400" cy="485775"/>
          </a:xfrm>
        </p:spPr>
        <p:txBody>
          <a:bodyPr lIns="0" anchor="ctr">
            <a:normAutofit/>
          </a:bodyPr>
          <a:lstStyle>
            <a:lvl1pPr>
              <a:defRPr sz="2002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0"/>
          </p:nvPr>
        </p:nvSpPr>
        <p:spPr>
          <a:xfrm>
            <a:off x="410401" y="982806"/>
            <a:ext cx="9086400" cy="989053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ja-JP" altLang="en-US" dirty="0" smtClean="0"/>
            </a:lvl1pPr>
            <a:lvl2pPr>
              <a:defRPr lang="ja-JP" altLang="en-US" dirty="0" smtClean="0"/>
            </a:lvl2pPr>
            <a:lvl3pPr>
              <a:defRPr lang="ja-JP" altLang="en-US" dirty="0" smtClean="0"/>
            </a:lvl3pPr>
            <a:lvl4pPr>
              <a:defRPr lang="ja-JP" altLang="en-US" dirty="0" smtClean="0"/>
            </a:lvl4pPr>
            <a:lvl5pPr>
              <a:defRPr lang="ja-JP" altLang="en-US" dirty="0"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B6EFBD5-3F4B-4D1C-8A38-C6DB35122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平成</a:t>
            </a:r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31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　</a:t>
            </a:r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NDB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を活用した全国医療機能情報提供制度・全国薬局機能情報提供制度に関する調査研究一式</a:t>
            </a: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380509B-2A20-49CA-B2C0-1867C1B12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8D6E8-61F4-42B4-8ED0-44B1436A966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300382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タイトル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10401" y="333384"/>
            <a:ext cx="9086400" cy="485775"/>
          </a:xfrm>
        </p:spPr>
        <p:txBody>
          <a:bodyPr lIns="0" anchor="ctr">
            <a:normAutofit/>
          </a:bodyPr>
          <a:lstStyle>
            <a:lvl1pPr>
              <a:defRPr sz="2002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0"/>
          </p:nvPr>
        </p:nvSpPr>
        <p:spPr>
          <a:xfrm>
            <a:off x="410401" y="982806"/>
            <a:ext cx="9086400" cy="989053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ja-JP" altLang="en-US" dirty="0" smtClean="0"/>
            </a:lvl1pPr>
            <a:lvl2pPr>
              <a:defRPr lang="ja-JP" altLang="en-US" dirty="0" smtClean="0"/>
            </a:lvl2pPr>
            <a:lvl3pPr>
              <a:defRPr lang="ja-JP" altLang="en-US" dirty="0" smtClean="0"/>
            </a:lvl3pPr>
            <a:lvl4pPr>
              <a:defRPr lang="ja-JP" altLang="en-US" dirty="0" smtClean="0"/>
            </a:lvl4pPr>
            <a:lvl5pPr>
              <a:defRPr lang="ja-JP" altLang="en-US" dirty="0"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37DC21D-C3A2-4015-BE0D-BC1EC1CE4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平成</a:t>
            </a:r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31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　</a:t>
            </a:r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NDB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を活用した全国医療機能情報提供制度・全国薬局機能情報提供制度に関する調査研究一式</a:t>
            </a: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4C41C2A-5948-4250-AF7B-26CE0C0FA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8D6E8-61F4-42B4-8ED0-44B1436A966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614944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10401" y="2782800"/>
            <a:ext cx="9086400" cy="648000"/>
          </a:xfrm>
        </p:spPr>
        <p:txBody>
          <a:bodyPr anchor="ctr">
            <a:normAutofit/>
          </a:bodyPr>
          <a:lstStyle>
            <a:lvl1pPr algn="ctr">
              <a:defRPr sz="2002" b="1" cap="all" baseline="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497600" y="4078802"/>
            <a:ext cx="6912000" cy="1014060"/>
          </a:xfrm>
        </p:spPr>
        <p:txBody>
          <a:bodyPr anchor="t"/>
          <a:lstStyle>
            <a:lvl1pPr marL="0" indent="0">
              <a:buNone/>
              <a:defRPr sz="1168">
                <a:solidFill>
                  <a:schemeClr val="tx1"/>
                </a:solidFill>
              </a:defRPr>
            </a:lvl1pPr>
            <a:lvl2pPr marL="150995" indent="-150995">
              <a:buFont typeface="Wingdings" pitchFamily="2" charset="2"/>
              <a:buChar char="n"/>
              <a:defRPr sz="1168">
                <a:solidFill>
                  <a:schemeClr val="tx1"/>
                </a:solidFill>
              </a:defRPr>
            </a:lvl2pPr>
            <a:lvl3pPr marL="301988" indent="-150995">
              <a:buFont typeface="Wingdings" pitchFamily="2" charset="2"/>
              <a:buChar char="n"/>
              <a:defRPr sz="1168">
                <a:solidFill>
                  <a:schemeClr val="tx1"/>
                </a:solidFill>
              </a:defRPr>
            </a:lvl3pPr>
            <a:lvl4pPr marL="452984" indent="-150995">
              <a:buFont typeface="Wingdings" pitchFamily="2" charset="2"/>
              <a:buChar char="l"/>
              <a:defRPr sz="1168">
                <a:solidFill>
                  <a:schemeClr val="tx1"/>
                </a:solidFill>
              </a:defRPr>
            </a:lvl4pPr>
            <a:lvl5pPr marL="596032" indent="-143046">
              <a:buFont typeface="Wingdings" pitchFamily="2" charset="2"/>
              <a:buChar char="l"/>
              <a:defRPr sz="1168">
                <a:solidFill>
                  <a:schemeClr val="tx1"/>
                </a:solidFill>
              </a:defRPr>
            </a:lvl5pPr>
            <a:lvl6pPr marL="2145712" indent="-238412">
              <a:buFont typeface="Wingdings" pitchFamily="2" charset="2"/>
              <a:buChar char="l"/>
              <a:defRPr sz="1168">
                <a:solidFill>
                  <a:schemeClr val="tx1">
                    <a:tint val="75000"/>
                  </a:schemeClr>
                </a:solidFill>
              </a:defRPr>
            </a:lvl6pPr>
            <a:lvl7pPr marL="2288759" indent="0">
              <a:buNone/>
              <a:defRPr sz="1168">
                <a:solidFill>
                  <a:schemeClr val="tx1">
                    <a:tint val="75000"/>
                  </a:schemeClr>
                </a:solidFill>
              </a:defRPr>
            </a:lvl7pPr>
            <a:lvl8pPr marL="2670219" indent="0">
              <a:buNone/>
              <a:defRPr sz="1168">
                <a:solidFill>
                  <a:schemeClr val="tx1">
                    <a:tint val="75000"/>
                  </a:schemeClr>
                </a:solidFill>
              </a:defRPr>
            </a:lvl8pPr>
            <a:lvl9pPr marL="3051680" indent="0">
              <a:buNone/>
              <a:defRPr sz="11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  <a:endParaRPr kumimoji="1" lang="en-US" altLang="ja-JP"/>
          </a:p>
          <a:p>
            <a:pPr lvl="1"/>
            <a:r>
              <a:rPr kumimoji="1" lang="ja-JP" altLang="en-US"/>
              <a:t>あああ</a:t>
            </a:r>
            <a:endParaRPr kumimoji="1" lang="en-US" altLang="ja-JP"/>
          </a:p>
          <a:p>
            <a:pPr lvl="2"/>
            <a:r>
              <a:rPr kumimoji="1" lang="ja-JP" altLang="en-US"/>
              <a:t>あああ</a:t>
            </a:r>
            <a:endParaRPr kumimoji="1" lang="en-US" altLang="ja-JP"/>
          </a:p>
          <a:p>
            <a:pPr lvl="3"/>
            <a:r>
              <a:rPr kumimoji="1" lang="ja-JP" altLang="en-US"/>
              <a:t>あああ</a:t>
            </a:r>
            <a:endParaRPr kumimoji="1" lang="en-US" altLang="ja-JP"/>
          </a:p>
          <a:p>
            <a:pPr lvl="4"/>
            <a:r>
              <a:rPr kumimoji="1" lang="ja-JP" altLang="en-US"/>
              <a:t>あああ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43B69BD-0C2C-45F9-817F-9FE7ED53A9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平成</a:t>
            </a:r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31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　</a:t>
            </a:r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NDB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を活用した全国医療機能情報提供制度・全国薬局機能情報提供制度に関する調査研究一式</a:t>
            </a: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D249D91-28D9-493B-BDD0-1442096C72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78D6E8-61F4-42B4-8ED0-44B1436A966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640576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06398" y="333384"/>
            <a:ext cx="9086400" cy="485775"/>
          </a:xfrm>
        </p:spPr>
        <p:txBody>
          <a:bodyPr lIns="0" anchor="ctr">
            <a:normAutofit/>
          </a:bodyPr>
          <a:lstStyle>
            <a:lvl1pPr>
              <a:defRPr sz="2002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CC5389B-35BC-4445-8D41-1D1E8B1097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平成</a:t>
            </a:r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31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　</a:t>
            </a:r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NDB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を活用した全国医療機能情報提供制度・全国薬局機能情報提供制度に関する調査研究一式</a:t>
            </a: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D4D04A8-3005-467F-A203-86FF815611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78D6E8-61F4-42B4-8ED0-44B1436A966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486055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B63AC71D-48E1-43C0-8BC8-B97EEF4C57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平成</a:t>
            </a:r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31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　</a:t>
            </a:r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NDB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を活用した全国医療機能情報提供制度・全国薬局機能情報提供制度に関する調査研究一式</a:t>
            </a:r>
            <a:endParaRPr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7C3CD85E-F837-4D52-BBD2-06EBC90003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78D6E8-61F4-42B4-8ED0-44B1436A966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636355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タイトル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F233AAC-AF9E-4BD0-B302-683118F53A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平成</a:t>
            </a:r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31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　</a:t>
            </a:r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NDB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を活用した全国医療機能情報提供制度・全国薬局機能情報提供制度に関する調査研究一式</a:t>
            </a: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47864E1-852C-482C-A008-7FA038F8AB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78D6E8-61F4-42B4-8ED0-44B1436A966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01026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平成</a:t>
            </a:r>
            <a:r>
              <a:rPr kumimoji="1" lang="en-US" altLang="ja-JP"/>
              <a:t>31</a:t>
            </a:r>
            <a:r>
              <a:rPr kumimoji="1" lang="ja-JP" altLang="en-US"/>
              <a:t>年度　</a:t>
            </a:r>
            <a:r>
              <a:rPr kumimoji="1" lang="en-US" altLang="ja-JP"/>
              <a:t>NDB</a:t>
            </a:r>
            <a:r>
              <a:rPr kumimoji="1" lang="ja-JP" altLang="en-US"/>
              <a:t>を活用した全国医療機能情報提供制度・全国薬局機能情報提供制度に関する調査研究一式</a:t>
            </a: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8A8C1-0743-4C0B-B9B8-461255D428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中面 A_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ライン_フッター">
            <a:extLst>
              <a:ext uri="{FF2B5EF4-FFF2-40B4-BE49-F238E27FC236}">
                <a16:creationId xmlns:a16="http://schemas.microsoft.com/office/drawing/2014/main" id="{65B17515-FD1C-4DA3-906A-E7D62E556228}"/>
              </a:ext>
            </a:extLst>
          </p:cNvPr>
          <p:cNvCxnSpPr>
            <a:cxnSpLocks/>
          </p:cNvCxnSpPr>
          <p:nvPr userDrawn="1"/>
        </p:nvCxnSpPr>
        <p:spPr>
          <a:xfrm>
            <a:off x="416928" y="6564368"/>
            <a:ext cx="9072320" cy="0"/>
          </a:xfrm>
          <a:prstGeom prst="line">
            <a:avLst/>
          </a:prstGeom>
          <a:ln w="4445">
            <a:solidFill>
              <a:srgbClr val="9392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ライン_ヘッダー">
            <a:extLst>
              <a:ext uri="{FF2B5EF4-FFF2-40B4-BE49-F238E27FC236}">
                <a16:creationId xmlns:a16="http://schemas.microsoft.com/office/drawing/2014/main" id="{52050FBC-610C-4422-A2F2-453C99DC1F81}"/>
              </a:ext>
            </a:extLst>
          </p:cNvPr>
          <p:cNvCxnSpPr>
            <a:cxnSpLocks/>
          </p:cNvCxnSpPr>
          <p:nvPr userDrawn="1"/>
        </p:nvCxnSpPr>
        <p:spPr>
          <a:xfrm>
            <a:off x="416246" y="884127"/>
            <a:ext cx="9072829" cy="0"/>
          </a:xfrm>
          <a:prstGeom prst="line">
            <a:avLst/>
          </a:prstGeom>
          <a:ln w="762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シグネチャー">
            <a:extLst>
              <a:ext uri="{FF2B5EF4-FFF2-40B4-BE49-F238E27FC236}">
                <a16:creationId xmlns:a16="http://schemas.microsoft.com/office/drawing/2014/main" id="{B1360A9D-5F4A-41D5-8D4E-2D519F6CDD6D}"/>
              </a:ext>
            </a:extLst>
          </p:cNvPr>
          <p:cNvGrpSpPr/>
          <p:nvPr userDrawn="1"/>
        </p:nvGrpSpPr>
        <p:grpSpPr>
          <a:xfrm>
            <a:off x="416926" y="228988"/>
            <a:ext cx="9155196" cy="146895"/>
            <a:chOff x="450000" y="252413"/>
            <a:chExt cx="9881450" cy="161925"/>
          </a:xfrm>
        </p:grpSpPr>
        <p:sp>
          <p:nvSpPr>
            <p:cNvPr id="17" name="MRIロゴ">
              <a:extLst>
                <a:ext uri="{FF2B5EF4-FFF2-40B4-BE49-F238E27FC236}">
                  <a16:creationId xmlns:a16="http://schemas.microsoft.com/office/drawing/2014/main" id="{B910CF14-E597-4EFE-87D2-28D230E7714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874250" y="252413"/>
              <a:ext cx="457200" cy="161925"/>
            </a:xfrm>
            <a:custGeom>
              <a:avLst/>
              <a:gdLst>
                <a:gd name="T0" fmla="*/ 4433 w 4686"/>
                <a:gd name="T1" fmla="*/ 1659 h 1663"/>
                <a:gd name="T2" fmla="*/ 3985 w 4686"/>
                <a:gd name="T3" fmla="*/ 1243 h 1663"/>
                <a:gd name="T4" fmla="*/ 4175 w 4686"/>
                <a:gd name="T5" fmla="*/ 1 h 1663"/>
                <a:gd name="T6" fmla="*/ 4686 w 4686"/>
                <a:gd name="T7" fmla="*/ 6 h 1663"/>
                <a:gd name="T8" fmla="*/ 2124 w 4686"/>
                <a:gd name="T9" fmla="*/ 0 h 1663"/>
                <a:gd name="T10" fmla="*/ 1498 w 4686"/>
                <a:gd name="T11" fmla="*/ 5 h 1663"/>
                <a:gd name="T12" fmla="*/ 1058 w 4686"/>
                <a:gd name="T13" fmla="*/ 877 h 1663"/>
                <a:gd name="T14" fmla="*/ 877 w 4686"/>
                <a:gd name="T15" fmla="*/ 5 h 1663"/>
                <a:gd name="T16" fmla="*/ 252 w 4686"/>
                <a:gd name="T17" fmla="*/ 0 h 1663"/>
                <a:gd name="T18" fmla="*/ 1 w 4686"/>
                <a:gd name="T19" fmla="*/ 1656 h 1663"/>
                <a:gd name="T20" fmla="*/ 471 w 4686"/>
                <a:gd name="T21" fmla="*/ 1661 h 1663"/>
                <a:gd name="T22" fmla="*/ 627 w 4686"/>
                <a:gd name="T23" fmla="*/ 646 h 1663"/>
                <a:gd name="T24" fmla="*/ 849 w 4686"/>
                <a:gd name="T25" fmla="*/ 1499 h 1663"/>
                <a:gd name="T26" fmla="*/ 1073 w 4686"/>
                <a:gd name="T27" fmla="*/ 1504 h 1663"/>
                <a:gd name="T28" fmla="*/ 1548 w 4686"/>
                <a:gd name="T29" fmla="*/ 647 h 1663"/>
                <a:gd name="T30" fmla="*/ 1407 w 4686"/>
                <a:gd name="T31" fmla="*/ 1656 h 1663"/>
                <a:gd name="T32" fmla="*/ 1877 w 4686"/>
                <a:gd name="T33" fmla="*/ 1661 h 1663"/>
                <a:gd name="T34" fmla="*/ 2128 w 4686"/>
                <a:gd name="T35" fmla="*/ 5 h 1663"/>
                <a:gd name="T36" fmla="*/ 3121 w 4686"/>
                <a:gd name="T37" fmla="*/ 357 h 1663"/>
                <a:gd name="T38" fmla="*/ 2916 w 4686"/>
                <a:gd name="T39" fmla="*/ 362 h 1663"/>
                <a:gd name="T40" fmla="*/ 2863 w 4686"/>
                <a:gd name="T41" fmla="*/ 755 h 1663"/>
                <a:gd name="T42" fmla="*/ 3314 w 4686"/>
                <a:gd name="T43" fmla="*/ 554 h 1663"/>
                <a:gd name="T44" fmla="*/ 4057 w 4686"/>
                <a:gd name="T45" fmla="*/ 1660 h 1663"/>
                <a:gd name="T46" fmla="*/ 3459 w 4686"/>
                <a:gd name="T47" fmla="*/ 1661 h 1663"/>
                <a:gd name="T48" fmla="*/ 2857 w 4686"/>
                <a:gd name="T49" fmla="*/ 1119 h 1663"/>
                <a:gd name="T50" fmla="*/ 2810 w 4686"/>
                <a:gd name="T51" fmla="*/ 1114 h 1663"/>
                <a:gd name="T52" fmla="*/ 2724 w 4686"/>
                <a:gd name="T53" fmla="*/ 1656 h 1663"/>
                <a:gd name="T54" fmla="*/ 2209 w 4686"/>
                <a:gd name="T55" fmla="*/ 1661 h 1663"/>
                <a:gd name="T56" fmla="*/ 2451 w 4686"/>
                <a:gd name="T57" fmla="*/ 5 h 1663"/>
                <a:gd name="T58" fmla="*/ 3296 w 4686"/>
                <a:gd name="T59" fmla="*/ 0 h 1663"/>
                <a:gd name="T60" fmla="*/ 3411 w 4686"/>
                <a:gd name="T61" fmla="*/ 1060 h 1663"/>
                <a:gd name="T62" fmla="*/ 4056 w 4686"/>
                <a:gd name="T63" fmla="*/ 1658 h 1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686" h="1663">
                  <a:moveTo>
                    <a:pt x="4440" y="1656"/>
                  </a:moveTo>
                  <a:cubicBezTo>
                    <a:pt x="4439" y="1662"/>
                    <a:pt x="4436" y="1663"/>
                    <a:pt x="4433" y="1659"/>
                  </a:cubicBezTo>
                  <a:cubicBezTo>
                    <a:pt x="4430" y="1657"/>
                    <a:pt x="3990" y="1253"/>
                    <a:pt x="3987" y="1251"/>
                  </a:cubicBezTo>
                  <a:cubicBezTo>
                    <a:pt x="3985" y="1249"/>
                    <a:pt x="3985" y="1248"/>
                    <a:pt x="3985" y="1243"/>
                  </a:cubicBezTo>
                  <a:cubicBezTo>
                    <a:pt x="3995" y="1176"/>
                    <a:pt x="4169" y="7"/>
                    <a:pt x="4169" y="6"/>
                  </a:cubicBezTo>
                  <a:cubicBezTo>
                    <a:pt x="4169" y="3"/>
                    <a:pt x="4172" y="1"/>
                    <a:pt x="4175" y="1"/>
                  </a:cubicBezTo>
                  <a:cubicBezTo>
                    <a:pt x="4176" y="1"/>
                    <a:pt x="4680" y="1"/>
                    <a:pt x="4681" y="1"/>
                  </a:cubicBezTo>
                  <a:cubicBezTo>
                    <a:pt x="4684" y="1"/>
                    <a:pt x="4686" y="3"/>
                    <a:pt x="4686" y="6"/>
                  </a:cubicBezTo>
                  <a:cubicBezTo>
                    <a:pt x="4685" y="7"/>
                    <a:pt x="4440" y="1656"/>
                    <a:pt x="4440" y="1656"/>
                  </a:cubicBezTo>
                  <a:close/>
                  <a:moveTo>
                    <a:pt x="2124" y="0"/>
                  </a:moveTo>
                  <a:cubicBezTo>
                    <a:pt x="2121" y="0"/>
                    <a:pt x="1505" y="0"/>
                    <a:pt x="1505" y="0"/>
                  </a:cubicBezTo>
                  <a:cubicBezTo>
                    <a:pt x="1502" y="0"/>
                    <a:pt x="1500" y="1"/>
                    <a:pt x="1498" y="5"/>
                  </a:cubicBezTo>
                  <a:cubicBezTo>
                    <a:pt x="1495" y="10"/>
                    <a:pt x="1064" y="872"/>
                    <a:pt x="1063" y="874"/>
                  </a:cubicBezTo>
                  <a:cubicBezTo>
                    <a:pt x="1062" y="875"/>
                    <a:pt x="1060" y="877"/>
                    <a:pt x="1058" y="877"/>
                  </a:cubicBezTo>
                  <a:cubicBezTo>
                    <a:pt x="1055" y="877"/>
                    <a:pt x="1054" y="875"/>
                    <a:pt x="1054" y="874"/>
                  </a:cubicBezTo>
                  <a:cubicBezTo>
                    <a:pt x="1053" y="872"/>
                    <a:pt x="878" y="10"/>
                    <a:pt x="877" y="5"/>
                  </a:cubicBezTo>
                  <a:cubicBezTo>
                    <a:pt x="876" y="1"/>
                    <a:pt x="874" y="0"/>
                    <a:pt x="871" y="0"/>
                  </a:cubicBezTo>
                  <a:cubicBezTo>
                    <a:pt x="871" y="0"/>
                    <a:pt x="255" y="0"/>
                    <a:pt x="252" y="0"/>
                  </a:cubicBezTo>
                  <a:cubicBezTo>
                    <a:pt x="250" y="0"/>
                    <a:pt x="247" y="2"/>
                    <a:pt x="247" y="5"/>
                  </a:cubicBezTo>
                  <a:cubicBezTo>
                    <a:pt x="246" y="7"/>
                    <a:pt x="1" y="1655"/>
                    <a:pt x="1" y="1656"/>
                  </a:cubicBezTo>
                  <a:cubicBezTo>
                    <a:pt x="0" y="1659"/>
                    <a:pt x="2" y="1661"/>
                    <a:pt x="5" y="1661"/>
                  </a:cubicBezTo>
                  <a:cubicBezTo>
                    <a:pt x="6" y="1661"/>
                    <a:pt x="469" y="1661"/>
                    <a:pt x="471" y="1661"/>
                  </a:cubicBezTo>
                  <a:cubicBezTo>
                    <a:pt x="474" y="1661"/>
                    <a:pt x="477" y="1659"/>
                    <a:pt x="477" y="1656"/>
                  </a:cubicBezTo>
                  <a:cubicBezTo>
                    <a:pt x="477" y="1655"/>
                    <a:pt x="627" y="648"/>
                    <a:pt x="627" y="646"/>
                  </a:cubicBezTo>
                  <a:cubicBezTo>
                    <a:pt x="628" y="638"/>
                    <a:pt x="635" y="640"/>
                    <a:pt x="636" y="647"/>
                  </a:cubicBezTo>
                  <a:cubicBezTo>
                    <a:pt x="637" y="650"/>
                    <a:pt x="836" y="1448"/>
                    <a:pt x="849" y="1499"/>
                  </a:cubicBezTo>
                  <a:cubicBezTo>
                    <a:pt x="850" y="1504"/>
                    <a:pt x="854" y="1504"/>
                    <a:pt x="856" y="1504"/>
                  </a:cubicBezTo>
                  <a:cubicBezTo>
                    <a:pt x="859" y="1504"/>
                    <a:pt x="1070" y="1504"/>
                    <a:pt x="1073" y="1504"/>
                  </a:cubicBezTo>
                  <a:cubicBezTo>
                    <a:pt x="1075" y="1504"/>
                    <a:pt x="1079" y="1504"/>
                    <a:pt x="1082" y="1499"/>
                  </a:cubicBezTo>
                  <a:cubicBezTo>
                    <a:pt x="1110" y="1448"/>
                    <a:pt x="1546" y="650"/>
                    <a:pt x="1548" y="647"/>
                  </a:cubicBezTo>
                  <a:cubicBezTo>
                    <a:pt x="1552" y="640"/>
                    <a:pt x="1558" y="638"/>
                    <a:pt x="1557" y="646"/>
                  </a:cubicBezTo>
                  <a:cubicBezTo>
                    <a:pt x="1557" y="648"/>
                    <a:pt x="1407" y="1655"/>
                    <a:pt x="1407" y="1656"/>
                  </a:cubicBezTo>
                  <a:cubicBezTo>
                    <a:pt x="1406" y="1659"/>
                    <a:pt x="1408" y="1661"/>
                    <a:pt x="1411" y="1661"/>
                  </a:cubicBezTo>
                  <a:cubicBezTo>
                    <a:pt x="1413" y="1661"/>
                    <a:pt x="1876" y="1661"/>
                    <a:pt x="1877" y="1661"/>
                  </a:cubicBezTo>
                  <a:cubicBezTo>
                    <a:pt x="1880" y="1661"/>
                    <a:pt x="1882" y="1659"/>
                    <a:pt x="1883" y="1656"/>
                  </a:cubicBezTo>
                  <a:cubicBezTo>
                    <a:pt x="1883" y="1655"/>
                    <a:pt x="2128" y="7"/>
                    <a:pt x="2128" y="5"/>
                  </a:cubicBezTo>
                  <a:cubicBezTo>
                    <a:pt x="2129" y="2"/>
                    <a:pt x="2127" y="0"/>
                    <a:pt x="2124" y="0"/>
                  </a:cubicBezTo>
                  <a:close/>
                  <a:moveTo>
                    <a:pt x="3121" y="357"/>
                  </a:moveTo>
                  <a:cubicBezTo>
                    <a:pt x="3121" y="357"/>
                    <a:pt x="2924" y="357"/>
                    <a:pt x="2922" y="357"/>
                  </a:cubicBezTo>
                  <a:cubicBezTo>
                    <a:pt x="2919" y="357"/>
                    <a:pt x="2917" y="359"/>
                    <a:pt x="2916" y="362"/>
                  </a:cubicBezTo>
                  <a:cubicBezTo>
                    <a:pt x="2916" y="363"/>
                    <a:pt x="2859" y="748"/>
                    <a:pt x="2859" y="750"/>
                  </a:cubicBezTo>
                  <a:cubicBezTo>
                    <a:pt x="2858" y="752"/>
                    <a:pt x="2860" y="755"/>
                    <a:pt x="2863" y="755"/>
                  </a:cubicBezTo>
                  <a:cubicBezTo>
                    <a:pt x="2865" y="755"/>
                    <a:pt x="3042" y="755"/>
                    <a:pt x="3042" y="755"/>
                  </a:cubicBezTo>
                  <a:cubicBezTo>
                    <a:pt x="3208" y="755"/>
                    <a:pt x="3299" y="651"/>
                    <a:pt x="3314" y="554"/>
                  </a:cubicBezTo>
                  <a:cubicBezTo>
                    <a:pt x="3319" y="521"/>
                    <a:pt x="3354" y="357"/>
                    <a:pt x="3121" y="357"/>
                  </a:cubicBezTo>
                  <a:close/>
                  <a:moveTo>
                    <a:pt x="4057" y="1660"/>
                  </a:moveTo>
                  <a:cubicBezTo>
                    <a:pt x="4057" y="1661"/>
                    <a:pt x="4056" y="1661"/>
                    <a:pt x="4055" y="1661"/>
                  </a:cubicBezTo>
                  <a:cubicBezTo>
                    <a:pt x="3459" y="1661"/>
                    <a:pt x="3459" y="1661"/>
                    <a:pt x="3459" y="1661"/>
                  </a:cubicBezTo>
                  <a:cubicBezTo>
                    <a:pt x="3458" y="1661"/>
                    <a:pt x="3457" y="1661"/>
                    <a:pt x="3457" y="1661"/>
                  </a:cubicBezTo>
                  <a:cubicBezTo>
                    <a:pt x="3457" y="1661"/>
                    <a:pt x="2861" y="1123"/>
                    <a:pt x="2857" y="1119"/>
                  </a:cubicBezTo>
                  <a:cubicBezTo>
                    <a:pt x="2853" y="1116"/>
                    <a:pt x="2845" y="1114"/>
                    <a:pt x="2842" y="1114"/>
                  </a:cubicBezTo>
                  <a:cubicBezTo>
                    <a:pt x="2822" y="1114"/>
                    <a:pt x="2810" y="1114"/>
                    <a:pt x="2810" y="1114"/>
                  </a:cubicBezTo>
                  <a:cubicBezTo>
                    <a:pt x="2807" y="1114"/>
                    <a:pt x="2804" y="1116"/>
                    <a:pt x="2804" y="1119"/>
                  </a:cubicBezTo>
                  <a:cubicBezTo>
                    <a:pt x="2804" y="1120"/>
                    <a:pt x="2724" y="1655"/>
                    <a:pt x="2724" y="1656"/>
                  </a:cubicBezTo>
                  <a:cubicBezTo>
                    <a:pt x="2724" y="1659"/>
                    <a:pt x="2721" y="1661"/>
                    <a:pt x="2718" y="1661"/>
                  </a:cubicBezTo>
                  <a:cubicBezTo>
                    <a:pt x="2717" y="1661"/>
                    <a:pt x="2211" y="1661"/>
                    <a:pt x="2209" y="1661"/>
                  </a:cubicBezTo>
                  <a:cubicBezTo>
                    <a:pt x="2207" y="1661"/>
                    <a:pt x="2205" y="1659"/>
                    <a:pt x="2205" y="1656"/>
                  </a:cubicBezTo>
                  <a:cubicBezTo>
                    <a:pt x="2205" y="1655"/>
                    <a:pt x="2451" y="6"/>
                    <a:pt x="2451" y="5"/>
                  </a:cubicBezTo>
                  <a:cubicBezTo>
                    <a:pt x="2451" y="2"/>
                    <a:pt x="2454" y="0"/>
                    <a:pt x="2456" y="0"/>
                  </a:cubicBezTo>
                  <a:cubicBezTo>
                    <a:pt x="2458" y="0"/>
                    <a:pt x="3296" y="0"/>
                    <a:pt x="3296" y="0"/>
                  </a:cubicBezTo>
                  <a:cubicBezTo>
                    <a:pt x="3967" y="0"/>
                    <a:pt x="3856" y="493"/>
                    <a:pt x="3849" y="543"/>
                  </a:cubicBezTo>
                  <a:cubicBezTo>
                    <a:pt x="3806" y="827"/>
                    <a:pt x="3609" y="986"/>
                    <a:pt x="3411" y="1060"/>
                  </a:cubicBezTo>
                  <a:cubicBezTo>
                    <a:pt x="3410" y="1061"/>
                    <a:pt x="3408" y="1063"/>
                    <a:pt x="3410" y="1065"/>
                  </a:cubicBezTo>
                  <a:cubicBezTo>
                    <a:pt x="3413" y="1068"/>
                    <a:pt x="4056" y="1658"/>
                    <a:pt x="4056" y="1658"/>
                  </a:cubicBezTo>
                  <a:cubicBezTo>
                    <a:pt x="4057" y="1658"/>
                    <a:pt x="4057" y="1659"/>
                    <a:pt x="4057" y="166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75"/>
            </a:p>
          </p:txBody>
        </p:sp>
        <p:sp>
          <p:nvSpPr>
            <p:cNvPr id="18" name="バー／デザインエレメント">
              <a:extLst>
                <a:ext uri="{FF2B5EF4-FFF2-40B4-BE49-F238E27FC236}">
                  <a16:creationId xmlns:a16="http://schemas.microsoft.com/office/drawing/2014/main" id="{65CC80CF-BB1F-4711-A7AE-8F5B9E6113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0000" y="252413"/>
              <a:ext cx="9326562" cy="73025"/>
            </a:xfrm>
            <a:custGeom>
              <a:avLst/>
              <a:gdLst>
                <a:gd name="T0" fmla="*/ 5869 w 5875"/>
                <a:gd name="T1" fmla="*/ 46 h 46"/>
                <a:gd name="T2" fmla="*/ 0 w 5875"/>
                <a:gd name="T3" fmla="*/ 46 h 46"/>
                <a:gd name="T4" fmla="*/ 6 w 5875"/>
                <a:gd name="T5" fmla="*/ 0 h 46"/>
                <a:gd name="T6" fmla="*/ 5875 w 5875"/>
                <a:gd name="T7" fmla="*/ 0 h 46"/>
                <a:gd name="T8" fmla="*/ 5869 w 5875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75" h="46">
                  <a:moveTo>
                    <a:pt x="5869" y="46"/>
                  </a:moveTo>
                  <a:lnTo>
                    <a:pt x="0" y="46"/>
                  </a:lnTo>
                  <a:lnTo>
                    <a:pt x="6" y="0"/>
                  </a:lnTo>
                  <a:lnTo>
                    <a:pt x="5875" y="0"/>
                  </a:lnTo>
                  <a:lnTo>
                    <a:pt x="5869" y="4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75"/>
            </a:p>
          </p:txBody>
        </p:sp>
      </p:grpSp>
      <p:sp>
        <p:nvSpPr>
          <p:cNvPr id="6" name="テキスト プレースホルダー">
            <a:extLst>
              <a:ext uri="{FF2B5EF4-FFF2-40B4-BE49-F238E27FC236}">
                <a16:creationId xmlns:a16="http://schemas.microsoft.com/office/drawing/2014/main" id="{F6B95884-5A9B-49CB-837C-C8E92488E1E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0081" y="1041676"/>
            <a:ext cx="8905840" cy="1155766"/>
          </a:xfrm>
          <a:prstGeom prst="rect">
            <a:avLst/>
          </a:prstGeom>
        </p:spPr>
        <p:txBody>
          <a:bodyPr/>
          <a:lstStyle>
            <a:lvl1pPr marL="206631" indent="-206631">
              <a:spcAft>
                <a:spcPts val="492"/>
              </a:spcAft>
              <a:buClr>
                <a:srgbClr val="003B83"/>
              </a:buClr>
              <a:buFont typeface="Wingdings" panose="05000000000000000000" pitchFamily="2" charset="2"/>
              <a:buChar char="l"/>
              <a:defRPr b="1" baseline="0">
                <a:solidFill>
                  <a:srgbClr val="000000"/>
                </a:solidFill>
              </a:defRPr>
            </a:lvl1pPr>
            <a:lvl2pPr marL="206631">
              <a:spcAft>
                <a:spcPts val="492"/>
              </a:spcAft>
              <a:defRPr baseline="0"/>
            </a:lvl2pPr>
            <a:lvl3pPr marL="324708">
              <a:spcAft>
                <a:spcPts val="492"/>
              </a:spcAft>
              <a:defRPr baseline="0"/>
            </a:lvl3pPr>
            <a:lvl4pPr marL="442782" indent="-118076">
              <a:spcBef>
                <a:spcPts val="0"/>
              </a:spcBef>
              <a:defRPr baseline="0"/>
            </a:lvl4pPr>
            <a:lvl5pPr marL="531340">
              <a:defRPr baseline="0"/>
            </a:lvl5pPr>
          </a:lstStyle>
          <a:p>
            <a:pPr lvl="0"/>
            <a:r>
              <a:rPr kumimoji="1" lang="ja-JP" altLang="en-US"/>
              <a:t>第</a:t>
            </a:r>
            <a:r>
              <a:rPr kumimoji="1" lang="en-US" altLang="ja-JP"/>
              <a:t>1</a:t>
            </a:r>
            <a:r>
              <a:rPr kumimoji="1" lang="ja-JP" altLang="en-US"/>
              <a:t>レベル </a:t>
            </a:r>
            <a:r>
              <a:rPr kumimoji="1" lang="en-US" altLang="ja-JP"/>
              <a:t>16pt</a:t>
            </a:r>
            <a:endParaRPr kumimoji="1" lang="ja-JP" altLang="en-US"/>
          </a:p>
          <a:p>
            <a:pPr lvl="1"/>
            <a:r>
              <a:rPr kumimoji="1" lang="ja-JP" altLang="en-US"/>
              <a:t>第</a:t>
            </a:r>
            <a:r>
              <a:rPr kumimoji="1" lang="en-US" altLang="ja-JP"/>
              <a:t>2</a:t>
            </a:r>
            <a:r>
              <a:rPr kumimoji="1" lang="ja-JP" altLang="en-US"/>
              <a:t>レベル </a:t>
            </a:r>
            <a:r>
              <a:rPr kumimoji="1" lang="en-US" altLang="ja-JP"/>
              <a:t>16pt</a:t>
            </a:r>
            <a:endParaRPr kumimoji="1" lang="ja-JP" altLang="en-US"/>
          </a:p>
          <a:p>
            <a:pPr lvl="2"/>
            <a:r>
              <a:rPr kumimoji="1" lang="ja-JP" altLang="en-US"/>
              <a:t>第</a:t>
            </a:r>
            <a:r>
              <a:rPr kumimoji="1" lang="en-US" altLang="ja-JP"/>
              <a:t>3</a:t>
            </a:r>
            <a:r>
              <a:rPr kumimoji="1" lang="ja-JP" altLang="en-US"/>
              <a:t>レベル </a:t>
            </a:r>
            <a:r>
              <a:rPr kumimoji="1" lang="en-US" altLang="ja-JP"/>
              <a:t>14pt</a:t>
            </a:r>
            <a:endParaRPr kumimoji="1" lang="ja-JP" altLang="en-US"/>
          </a:p>
          <a:p>
            <a:pPr lvl="3"/>
            <a:r>
              <a:rPr kumimoji="1" lang="ja-JP" altLang="en-US"/>
              <a:t>第</a:t>
            </a:r>
            <a:r>
              <a:rPr kumimoji="1" lang="en-US" altLang="ja-JP"/>
              <a:t>4</a:t>
            </a:r>
            <a:r>
              <a:rPr kumimoji="1" lang="ja-JP" altLang="en-US"/>
              <a:t>レベル </a:t>
            </a:r>
            <a:r>
              <a:rPr kumimoji="1" lang="en-US" altLang="ja-JP"/>
              <a:t>12pt</a:t>
            </a:r>
            <a:endParaRPr kumimoji="1" lang="ja-JP" altLang="en-US"/>
          </a:p>
          <a:p>
            <a:pPr lvl="4"/>
            <a:r>
              <a:rPr kumimoji="1" lang="ja-JP" altLang="en-US"/>
              <a:t>第</a:t>
            </a:r>
            <a:r>
              <a:rPr kumimoji="1" lang="en-US" altLang="ja-JP"/>
              <a:t>5</a:t>
            </a:r>
            <a:r>
              <a:rPr kumimoji="1" lang="ja-JP" altLang="en-US"/>
              <a:t>レベル </a:t>
            </a:r>
            <a:r>
              <a:rPr kumimoji="1" lang="en-US" altLang="ja-JP"/>
              <a:t>10.5pt</a:t>
            </a:r>
            <a:endParaRPr kumimoji="1" lang="ja-JP" altLang="en-US"/>
          </a:p>
        </p:txBody>
      </p:sp>
      <p:sp>
        <p:nvSpPr>
          <p:cNvPr id="25" name="ページタイトル">
            <a:extLst>
              <a:ext uri="{FF2B5EF4-FFF2-40B4-BE49-F238E27FC236}">
                <a16:creationId xmlns:a16="http://schemas.microsoft.com/office/drawing/2014/main" id="{B161F847-12DE-428F-B720-87FF3F5725E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00312" y="393764"/>
            <a:ext cx="8538654" cy="442011"/>
          </a:xfrm>
          <a:prstGeom prst="rect">
            <a:avLst/>
          </a:prstGeom>
        </p:spPr>
        <p:txBody>
          <a:bodyPr bIns="108000" anchor="b" anchorCtr="0">
            <a:noAutofit/>
          </a:bodyPr>
          <a:lstStyle>
            <a:lvl1pPr marL="0" indent="0" fontAlgn="base">
              <a:lnSpc>
                <a:spcPct val="110000"/>
              </a:lnSpc>
              <a:spcAft>
                <a:spcPts val="0"/>
              </a:spcAft>
              <a:buNone/>
              <a:defRPr sz="2132" b="1" spc="82" baseline="0">
                <a:solidFill>
                  <a:srgbClr val="003B83"/>
                </a:solidFill>
              </a:defRPr>
            </a:lvl1pPr>
          </a:lstStyle>
          <a:p>
            <a:r>
              <a:rPr kumimoji="1" lang="ja-JP" altLang="en-US"/>
              <a:t>ページタイトル（結論／メッセージ）</a:t>
            </a:r>
          </a:p>
        </p:txBody>
      </p:sp>
      <p:sp>
        <p:nvSpPr>
          <p:cNvPr id="19" name="Page_num">
            <a:extLst>
              <a:ext uri="{FF2B5EF4-FFF2-40B4-BE49-F238E27FC236}">
                <a16:creationId xmlns:a16="http://schemas.microsoft.com/office/drawing/2014/main" id="{CA4BF186-2590-4137-8B41-D5F59B01202C}"/>
              </a:ext>
            </a:extLst>
          </p:cNvPr>
          <p:cNvSpPr txBox="1"/>
          <p:nvPr userDrawn="1"/>
        </p:nvSpPr>
        <p:spPr>
          <a:xfrm>
            <a:off x="4619459" y="6613356"/>
            <a:ext cx="667082" cy="97976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 sz="1200">
                <a:latin typeface="Arial" charset="0"/>
                <a:ea typeface="ＭＳ Ｐゴシック" charset="-128"/>
              </a:defRPr>
            </a:lvl1pPr>
            <a:lvl2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latin typeface="ＭＳ Ｐゴシック" charset="-128"/>
                <a:ea typeface="ＭＳ Ｐゴシック" charset="-128"/>
              </a:defRPr>
            </a:lvl2pPr>
            <a:lvl3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latin typeface="ＭＳ Ｐゴシック" charset="-128"/>
                <a:ea typeface="ＭＳ Ｐゴシック" charset="-128"/>
              </a:defRPr>
            </a:lvl3pPr>
            <a:lvl4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latin typeface="ＭＳ Ｐゴシック" charset="-128"/>
                <a:ea typeface="ＭＳ Ｐゴシック" charset="-128"/>
              </a:defRPr>
            </a:lvl4pPr>
            <a:lvl5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latin typeface="ＭＳ Ｐゴシック" charset="-128"/>
                <a:ea typeface="ＭＳ Ｐゴシック" charset="-128"/>
              </a:defRPr>
            </a:lvl5pPr>
            <a:lvl6pPr>
              <a:defRPr sz="1400">
                <a:latin typeface="ＭＳ Ｐゴシック" charset="-128"/>
                <a:ea typeface="ＭＳ Ｐゴシック" charset="-128"/>
              </a:defRPr>
            </a:lvl6pPr>
            <a:lvl7pPr>
              <a:defRPr sz="1400">
                <a:latin typeface="ＭＳ Ｐゴシック" charset="-128"/>
                <a:ea typeface="ＭＳ Ｐゴシック" charset="-128"/>
              </a:defRPr>
            </a:lvl7pPr>
            <a:lvl8pPr>
              <a:defRPr sz="1400">
                <a:latin typeface="ＭＳ Ｐゴシック" charset="-128"/>
                <a:ea typeface="ＭＳ Ｐゴシック" charset="-128"/>
              </a:defRPr>
            </a:lvl8pPr>
            <a:lvl9pPr>
              <a:defRPr sz="1400">
                <a:latin typeface="ＭＳ Ｐゴシック" charset="-128"/>
                <a:ea typeface="ＭＳ Ｐゴシック" charset="-128"/>
              </a:defRPr>
            </a:lvl9pPr>
          </a:lstStyle>
          <a:p>
            <a:pPr lvl="0" algn="ctr" fontAlgn="ctr"/>
            <a:fld id="{AB47E478-DBB3-43BC-A738-41880CA68C90}" type="slidenum">
              <a:rPr lang="ja-JP" altLang="en-US" sz="534" baseline="0" smtClean="0">
                <a:solidFill>
                  <a:srgbClr val="595757"/>
                </a:solidFill>
                <a:latin typeface="+mn-lt"/>
                <a:ea typeface="+mn-ea"/>
                <a:sym typeface="Arial"/>
              </a:rPr>
              <a:pPr lvl="0" algn="ctr" fontAlgn="ctr"/>
              <a:t>‹#›</a:t>
            </a:fld>
            <a:endParaRPr lang="ja-JP" altLang="en-US" sz="534" baseline="0">
              <a:solidFill>
                <a:srgbClr val="595757"/>
              </a:solidFill>
              <a:latin typeface="+mn-lt"/>
              <a:ea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8294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812">
          <p15:clr>
            <a:srgbClr val="FBAE40"/>
          </p15:clr>
        </p15:guide>
        <p15:guide id="9" pos="2578">
          <p15:clr>
            <a:srgbClr val="FBAE40"/>
          </p15:clr>
        </p15:guide>
        <p15:guide id="10" pos="277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平成</a:t>
            </a:r>
            <a:r>
              <a:rPr kumimoji="1" lang="en-US" altLang="ja-JP"/>
              <a:t>31</a:t>
            </a:r>
            <a:r>
              <a:rPr kumimoji="1" lang="ja-JP" altLang="en-US"/>
              <a:t>年度　</a:t>
            </a:r>
            <a:r>
              <a:rPr kumimoji="1" lang="en-US" altLang="ja-JP"/>
              <a:t>NDB</a:t>
            </a:r>
            <a:r>
              <a:rPr kumimoji="1" lang="ja-JP" altLang="en-US"/>
              <a:t>を活用した全国医療機能情報提供制度・全国薬局機能情報提供制度に関する調査研究一式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8A8C1-0743-4C0B-B9B8-461255D428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平成</a:t>
            </a:r>
            <a:r>
              <a:rPr kumimoji="1" lang="en-US" altLang="ja-JP"/>
              <a:t>31</a:t>
            </a:r>
            <a:r>
              <a:rPr kumimoji="1" lang="ja-JP" altLang="en-US"/>
              <a:t>年度　</a:t>
            </a:r>
            <a:r>
              <a:rPr kumimoji="1" lang="en-US" altLang="ja-JP"/>
              <a:t>NDB</a:t>
            </a:r>
            <a:r>
              <a:rPr kumimoji="1" lang="ja-JP" altLang="en-US"/>
              <a:t>を活用した全国医療機能情報提供制度・全国薬局機能情報提供制度に関する調査研究一式</a:t>
            </a: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8A8C1-0743-4C0B-B9B8-461255D428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平成</a:t>
            </a:r>
            <a:r>
              <a:rPr kumimoji="1" lang="en-US" altLang="ja-JP"/>
              <a:t>31</a:t>
            </a:r>
            <a:r>
              <a:rPr kumimoji="1" lang="ja-JP" altLang="en-US"/>
              <a:t>年度　</a:t>
            </a:r>
            <a:r>
              <a:rPr kumimoji="1" lang="en-US" altLang="ja-JP"/>
              <a:t>NDB</a:t>
            </a:r>
            <a:r>
              <a:rPr kumimoji="1" lang="ja-JP" altLang="en-US"/>
              <a:t>を活用した全国医療機能情報提供制度・全国薬局機能情報提供制度に関する調査研究一式</a:t>
            </a: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8A8C1-0743-4C0B-B9B8-461255D428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ja-JP" altLang="en-US"/>
              <a:t>平成</a:t>
            </a:r>
            <a:r>
              <a:rPr kumimoji="1" lang="en-US" altLang="ja-JP"/>
              <a:t>31</a:t>
            </a:r>
            <a:r>
              <a:rPr kumimoji="1" lang="ja-JP" altLang="en-US"/>
              <a:t>年度　</a:t>
            </a:r>
            <a:r>
              <a:rPr kumimoji="1" lang="en-US" altLang="ja-JP"/>
              <a:t>NDB</a:t>
            </a:r>
            <a:r>
              <a:rPr kumimoji="1" lang="ja-JP" altLang="en-US"/>
              <a:t>を活用した全国医療機能情報提供制度・全国薬局機能情報提供制度に関する調査研究一式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A8C1-0743-4C0B-B9B8-461255D428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1" r:id="rId13"/>
    <p:sldLayoutId id="2147483715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10400" y="333381"/>
            <a:ext cx="9086400" cy="485775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10400" y="982803"/>
            <a:ext cx="9086400" cy="1119987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144CBF5-8DFB-411D-9C47-6DFD28F698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0681" y="6597355"/>
            <a:ext cx="6624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/>
                </a:solidFill>
              </a:defRPr>
            </a:lvl1pPr>
          </a:lstStyle>
          <a:p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平成</a:t>
            </a:r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31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　</a:t>
            </a:r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NDB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を活用した全国医療機能情報提供制度・全国薬局機能情報提供制度に関する調査研究一式</a:t>
            </a: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79E467A-F71D-422A-BB2D-9192CCB39F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71269" y="652462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D678D6E8-61F4-42B4-8ED0-44B1436A966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89025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hf hdr="0" ftr="0" dt="0"/>
  <p:txStyles>
    <p:titleStyle>
      <a:lvl1pPr algn="l" defTabSz="844083" rtl="0" eaLnBrk="1" latinLnBrk="0" hangingPunct="1">
        <a:spcBef>
          <a:spcPct val="0"/>
        </a:spcBef>
        <a:buNone/>
        <a:defRPr kumimoji="1" sz="2215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844083" rtl="0" eaLnBrk="1" latinLnBrk="0" hangingPunct="1">
        <a:spcBef>
          <a:spcPts val="399"/>
        </a:spcBef>
        <a:buFont typeface="Arial" pitchFamily="34" charset="0"/>
        <a:buNone/>
        <a:defRPr kumimoji="1" lang="ja-JP" altLang="en-US" sz="1662" kern="1200" baseline="0" dirty="0" smtClean="0">
          <a:solidFill>
            <a:schemeClr val="tx2"/>
          </a:solidFill>
          <a:latin typeface="+mn-lt"/>
          <a:ea typeface="+mn-ea"/>
          <a:cs typeface="+mn-cs"/>
        </a:defRPr>
      </a:lvl1pPr>
      <a:lvl2pPr marL="187574" indent="-187574" algn="l" defTabSz="844083" rtl="0" eaLnBrk="1" latinLnBrk="0" hangingPunct="1">
        <a:spcBef>
          <a:spcPts val="310"/>
        </a:spcBef>
        <a:buClr>
          <a:srgbClr val="3E5E84"/>
        </a:buClr>
        <a:buFont typeface="Wingdings" pitchFamily="2" charset="2"/>
        <a:buChar char="n"/>
        <a:defRPr kumimoji="1" lang="ja-JP" altLang="en-US" sz="1292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527552" indent="-175851" algn="l" defTabSz="844083" rtl="0" eaLnBrk="1" latinLnBrk="0" hangingPunct="1">
        <a:spcBef>
          <a:spcPts val="266"/>
        </a:spcBef>
        <a:buClr>
          <a:srgbClr val="808080"/>
        </a:buClr>
        <a:buFont typeface="Wingdings" pitchFamily="2" charset="2"/>
        <a:buChar char="n"/>
        <a:defRPr kumimoji="1" lang="ja-JP" altLang="en-US" sz="1108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762019" indent="-175851" algn="l" defTabSz="844083" rtl="0" eaLnBrk="1" latinLnBrk="0" hangingPunct="1">
        <a:spcBef>
          <a:spcPts val="266"/>
        </a:spcBef>
        <a:buClr>
          <a:srgbClr val="558C99"/>
        </a:buClr>
        <a:buFont typeface="Wingdings" pitchFamily="2" charset="2"/>
        <a:buChar char="l"/>
        <a:defRPr kumimoji="1" lang="ja-JP" altLang="en-US" sz="1108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996486" indent="-175851" algn="l" defTabSz="844083" rtl="0" eaLnBrk="1" latinLnBrk="0" hangingPunct="1">
        <a:spcBef>
          <a:spcPts val="266"/>
        </a:spcBef>
        <a:buClr>
          <a:srgbClr val="C0C0C0"/>
        </a:buClr>
        <a:buFont typeface="Wingdings" pitchFamily="2" charset="2"/>
        <a:buChar char="l"/>
        <a:defRPr kumimoji="1" lang="ja-JP" altLang="en-US" sz="1108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Line_futta"/>
          <p:cNvSpPr>
            <a:spLocks noChangeShapeType="1"/>
          </p:cNvSpPr>
          <p:nvPr/>
        </p:nvSpPr>
        <p:spPr bwMode="gray">
          <a:xfrm>
            <a:off x="410399" y="6591300"/>
            <a:ext cx="9086400" cy="0"/>
          </a:xfrm>
          <a:prstGeom prst="line">
            <a:avLst/>
          </a:prstGeom>
          <a:ln>
            <a:solidFill>
              <a:srgbClr val="ACACAC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 sz="140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10400" y="333379"/>
            <a:ext cx="9086400" cy="485775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10400" y="982801"/>
            <a:ext cx="9086400" cy="1200329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79E467A-F71D-422A-BB2D-9192CCB39F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71269" y="6524623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D678D6E8-61F4-42B4-8ED0-44B1436A966E}" type="slidenum">
              <a:rPr lang="en-US" altLang="ja-JP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35682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1" sz="2400" b="1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j-cs"/>
        </a:defRPr>
      </a:lvl1pPr>
    </p:titleStyle>
    <p:bodyStyle>
      <a:lvl1pPr marL="0" indent="0" algn="l" defTabSz="914400" rtl="0" eaLnBrk="1" latinLnBrk="0" hangingPunct="1">
        <a:spcBef>
          <a:spcPts val="432"/>
        </a:spcBef>
        <a:buFont typeface="Arial" pitchFamily="34" charset="0"/>
        <a:buNone/>
        <a:defRPr kumimoji="1" lang="ja-JP" altLang="en-US" sz="1800" kern="1200" baseline="0" dirty="0" smtClean="0">
          <a:solidFill>
            <a:schemeClr val="tx2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1pPr>
      <a:lvl2pPr marL="203200" indent="-203200" algn="l" defTabSz="914400" rtl="0" eaLnBrk="1" latinLnBrk="0" hangingPunct="1">
        <a:spcBef>
          <a:spcPts val="336"/>
        </a:spcBef>
        <a:buClr>
          <a:srgbClr val="3E5E84"/>
        </a:buClr>
        <a:buFont typeface="Wingdings" pitchFamily="2" charset="2"/>
        <a:buChar char="n"/>
        <a:defRPr kumimoji="1" lang="ja-JP" altLang="en-US" sz="1400" kern="1200" baseline="0" dirty="0" smtClean="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2pPr>
      <a:lvl3pPr marL="571500" indent="-190500" algn="l" defTabSz="914400" rtl="0" eaLnBrk="1" latinLnBrk="0" hangingPunct="1">
        <a:spcBef>
          <a:spcPts val="288"/>
        </a:spcBef>
        <a:buClr>
          <a:srgbClr val="808080"/>
        </a:buClr>
        <a:buFont typeface="Wingdings" pitchFamily="2" charset="2"/>
        <a:buChar char="n"/>
        <a:defRPr kumimoji="1" lang="ja-JP" altLang="en-US" sz="1200" kern="1200" baseline="0" dirty="0" smtClean="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3pPr>
      <a:lvl4pPr marL="825500" indent="-190500" algn="l" defTabSz="914400" rtl="0" eaLnBrk="1" latinLnBrk="0" hangingPunct="1">
        <a:spcBef>
          <a:spcPts val="288"/>
        </a:spcBef>
        <a:buClr>
          <a:srgbClr val="558C99"/>
        </a:buClr>
        <a:buFont typeface="Wingdings" pitchFamily="2" charset="2"/>
        <a:buChar char="l"/>
        <a:defRPr kumimoji="1" lang="ja-JP" altLang="en-US" sz="1200" kern="1200" baseline="0" dirty="0" smtClean="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4pPr>
      <a:lvl5pPr marL="1079500" indent="-190500" algn="l" defTabSz="914400" rtl="0" eaLnBrk="1" latinLnBrk="0" hangingPunct="1">
        <a:spcBef>
          <a:spcPts val="288"/>
        </a:spcBef>
        <a:buClr>
          <a:srgbClr val="C0C0C0"/>
        </a:buClr>
        <a:buFont typeface="Wingdings" pitchFamily="2" charset="2"/>
        <a:buChar char="l"/>
        <a:defRPr kumimoji="1" lang="ja-JP" altLang="en-US" sz="1200" kern="1200" baseline="0" dirty="0" smtClean="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10401" y="333382"/>
            <a:ext cx="9086400" cy="485775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10401" y="982804"/>
            <a:ext cx="9086400" cy="1119987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144CBF5-8DFB-411D-9C47-6DFD28F698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0681" y="6597356"/>
            <a:ext cx="6624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5">
                <a:solidFill>
                  <a:schemeClr val="tx1"/>
                </a:solidFill>
              </a:defRPr>
            </a:lvl1pPr>
          </a:lstStyle>
          <a:p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平成</a:t>
            </a:r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31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　</a:t>
            </a:r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NDB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を活用した全国医療機能情報提供制度・全国薬局機能情報提供制度に関する調査研究一式</a:t>
            </a: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79E467A-F71D-422A-BB2D-9192CCB39F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71269" y="6524626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5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D678D6E8-61F4-42B4-8ED0-44B1436A966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11677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</p:sldLayoutIdLst>
  <p:hf hdr="0" ftr="0" dt="0"/>
  <p:txStyles>
    <p:titleStyle>
      <a:lvl1pPr algn="l" defTabSz="826476" rtl="0" eaLnBrk="1" latinLnBrk="0" hangingPunct="1">
        <a:spcBef>
          <a:spcPct val="0"/>
        </a:spcBef>
        <a:buNone/>
        <a:defRPr kumimoji="1" sz="2169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826476" rtl="0" eaLnBrk="1" latinLnBrk="0" hangingPunct="1">
        <a:spcBef>
          <a:spcPts val="391"/>
        </a:spcBef>
        <a:buFont typeface="Arial" pitchFamily="34" charset="0"/>
        <a:buNone/>
        <a:defRPr kumimoji="1" lang="ja-JP" altLang="en-US" sz="1628" kern="1200" baseline="0" dirty="0" smtClean="0">
          <a:solidFill>
            <a:schemeClr val="tx2"/>
          </a:solidFill>
          <a:latin typeface="+mn-lt"/>
          <a:ea typeface="+mn-ea"/>
          <a:cs typeface="+mn-cs"/>
        </a:defRPr>
      </a:lvl1pPr>
      <a:lvl2pPr marL="183662" indent="-183662" algn="l" defTabSz="826476" rtl="0" eaLnBrk="1" latinLnBrk="0" hangingPunct="1">
        <a:spcBef>
          <a:spcPts val="304"/>
        </a:spcBef>
        <a:buClr>
          <a:srgbClr val="3E5E84"/>
        </a:buClr>
        <a:buFont typeface="Wingdings" pitchFamily="2" charset="2"/>
        <a:buChar char="n"/>
        <a:defRPr kumimoji="1" lang="ja-JP" altLang="en-US" sz="1265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516548" indent="-172183" algn="l" defTabSz="826476" rtl="0" eaLnBrk="1" latinLnBrk="0" hangingPunct="1">
        <a:spcBef>
          <a:spcPts val="260"/>
        </a:spcBef>
        <a:buClr>
          <a:srgbClr val="808080"/>
        </a:buClr>
        <a:buFont typeface="Wingdings" pitchFamily="2" charset="2"/>
        <a:buChar char="n"/>
        <a:defRPr kumimoji="1" lang="ja-JP" altLang="en-US" sz="1085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746124" indent="-172183" algn="l" defTabSz="826476" rtl="0" eaLnBrk="1" latinLnBrk="0" hangingPunct="1">
        <a:spcBef>
          <a:spcPts val="260"/>
        </a:spcBef>
        <a:buClr>
          <a:srgbClr val="558C99"/>
        </a:buClr>
        <a:buFont typeface="Wingdings" pitchFamily="2" charset="2"/>
        <a:buChar char="l"/>
        <a:defRPr kumimoji="1" lang="ja-JP" altLang="en-US" sz="1085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975700" indent="-172183" algn="l" defTabSz="826476" rtl="0" eaLnBrk="1" latinLnBrk="0" hangingPunct="1">
        <a:spcBef>
          <a:spcPts val="260"/>
        </a:spcBef>
        <a:buClr>
          <a:srgbClr val="C0C0C0"/>
        </a:buClr>
        <a:buFont typeface="Wingdings" pitchFamily="2" charset="2"/>
        <a:buChar char="l"/>
        <a:defRPr kumimoji="1" lang="ja-JP" altLang="en-US" sz="1085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272808" indent="-206619" algn="l" defTabSz="826476" rtl="0" eaLnBrk="1" latinLnBrk="0" hangingPunct="1">
        <a:spcBef>
          <a:spcPct val="20000"/>
        </a:spcBef>
        <a:buFont typeface="Arial" pitchFamily="34" charset="0"/>
        <a:buChar char="•"/>
        <a:defRPr kumimoji="1" sz="1807" kern="1200">
          <a:solidFill>
            <a:schemeClr val="tx1"/>
          </a:solidFill>
          <a:latin typeface="+mn-lt"/>
          <a:ea typeface="+mn-ea"/>
          <a:cs typeface="+mn-cs"/>
        </a:defRPr>
      </a:lvl6pPr>
      <a:lvl7pPr marL="2686047" indent="-206619" algn="l" defTabSz="826476" rtl="0" eaLnBrk="1" latinLnBrk="0" hangingPunct="1">
        <a:spcBef>
          <a:spcPct val="20000"/>
        </a:spcBef>
        <a:buFont typeface="Arial" pitchFamily="34" charset="0"/>
        <a:buChar char="•"/>
        <a:defRPr kumimoji="1" sz="1807" kern="1200">
          <a:solidFill>
            <a:schemeClr val="tx1"/>
          </a:solidFill>
          <a:latin typeface="+mn-lt"/>
          <a:ea typeface="+mn-ea"/>
          <a:cs typeface="+mn-cs"/>
        </a:defRPr>
      </a:lvl7pPr>
      <a:lvl8pPr marL="3099285" indent="-206619" algn="l" defTabSz="826476" rtl="0" eaLnBrk="1" latinLnBrk="0" hangingPunct="1">
        <a:spcBef>
          <a:spcPct val="20000"/>
        </a:spcBef>
        <a:buFont typeface="Arial" pitchFamily="34" charset="0"/>
        <a:buChar char="•"/>
        <a:defRPr kumimoji="1" sz="1807" kern="1200">
          <a:solidFill>
            <a:schemeClr val="tx1"/>
          </a:solidFill>
          <a:latin typeface="+mn-lt"/>
          <a:ea typeface="+mn-ea"/>
          <a:cs typeface="+mn-cs"/>
        </a:defRPr>
      </a:lvl8pPr>
      <a:lvl9pPr marL="3512522" indent="-206619" algn="l" defTabSz="826476" rtl="0" eaLnBrk="1" latinLnBrk="0" hangingPunct="1">
        <a:spcBef>
          <a:spcPct val="20000"/>
        </a:spcBef>
        <a:buFont typeface="Arial" pitchFamily="34" charset="0"/>
        <a:buChar char="•"/>
        <a:defRPr kumimoji="1" sz="18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826476" rtl="0" eaLnBrk="1" latinLnBrk="0" hangingPunct="1">
        <a:defRPr kumimoji="1" sz="1628" kern="1200">
          <a:solidFill>
            <a:schemeClr val="tx1"/>
          </a:solidFill>
          <a:latin typeface="+mn-lt"/>
          <a:ea typeface="+mn-ea"/>
          <a:cs typeface="+mn-cs"/>
        </a:defRPr>
      </a:lvl1pPr>
      <a:lvl2pPr marL="413238" algn="l" defTabSz="826476" rtl="0" eaLnBrk="1" latinLnBrk="0" hangingPunct="1">
        <a:defRPr kumimoji="1" sz="1628" kern="1200">
          <a:solidFill>
            <a:schemeClr val="tx1"/>
          </a:solidFill>
          <a:latin typeface="+mn-lt"/>
          <a:ea typeface="+mn-ea"/>
          <a:cs typeface="+mn-cs"/>
        </a:defRPr>
      </a:lvl2pPr>
      <a:lvl3pPr marL="826476" algn="l" defTabSz="826476" rtl="0" eaLnBrk="1" latinLnBrk="0" hangingPunct="1">
        <a:defRPr kumimoji="1" sz="1628" kern="1200">
          <a:solidFill>
            <a:schemeClr val="tx1"/>
          </a:solidFill>
          <a:latin typeface="+mn-lt"/>
          <a:ea typeface="+mn-ea"/>
          <a:cs typeface="+mn-cs"/>
        </a:defRPr>
      </a:lvl3pPr>
      <a:lvl4pPr marL="1239714" algn="l" defTabSz="826476" rtl="0" eaLnBrk="1" latinLnBrk="0" hangingPunct="1">
        <a:defRPr kumimoji="1" sz="1628" kern="1200">
          <a:solidFill>
            <a:schemeClr val="tx1"/>
          </a:solidFill>
          <a:latin typeface="+mn-lt"/>
          <a:ea typeface="+mn-ea"/>
          <a:cs typeface="+mn-cs"/>
        </a:defRPr>
      </a:lvl4pPr>
      <a:lvl5pPr marL="1652951" algn="l" defTabSz="826476" rtl="0" eaLnBrk="1" latinLnBrk="0" hangingPunct="1">
        <a:defRPr kumimoji="1" sz="1628" kern="1200">
          <a:solidFill>
            <a:schemeClr val="tx1"/>
          </a:solidFill>
          <a:latin typeface="+mn-lt"/>
          <a:ea typeface="+mn-ea"/>
          <a:cs typeface="+mn-cs"/>
        </a:defRPr>
      </a:lvl5pPr>
      <a:lvl6pPr marL="2066190" algn="l" defTabSz="826476" rtl="0" eaLnBrk="1" latinLnBrk="0" hangingPunct="1">
        <a:defRPr kumimoji="1" sz="1628" kern="1200">
          <a:solidFill>
            <a:schemeClr val="tx1"/>
          </a:solidFill>
          <a:latin typeface="+mn-lt"/>
          <a:ea typeface="+mn-ea"/>
          <a:cs typeface="+mn-cs"/>
        </a:defRPr>
      </a:lvl6pPr>
      <a:lvl7pPr marL="2479427" algn="l" defTabSz="826476" rtl="0" eaLnBrk="1" latinLnBrk="0" hangingPunct="1">
        <a:defRPr kumimoji="1" sz="1628" kern="1200">
          <a:solidFill>
            <a:schemeClr val="tx1"/>
          </a:solidFill>
          <a:latin typeface="+mn-lt"/>
          <a:ea typeface="+mn-ea"/>
          <a:cs typeface="+mn-cs"/>
        </a:defRPr>
      </a:lvl7pPr>
      <a:lvl8pPr marL="2892665" algn="l" defTabSz="826476" rtl="0" eaLnBrk="1" latinLnBrk="0" hangingPunct="1">
        <a:defRPr kumimoji="1" sz="1628" kern="1200">
          <a:solidFill>
            <a:schemeClr val="tx1"/>
          </a:solidFill>
          <a:latin typeface="+mn-lt"/>
          <a:ea typeface="+mn-ea"/>
          <a:cs typeface="+mn-cs"/>
        </a:defRPr>
      </a:lvl8pPr>
      <a:lvl9pPr marL="3305904" algn="l" defTabSz="826476" rtl="0" eaLnBrk="1" latinLnBrk="0" hangingPunct="1">
        <a:defRPr kumimoji="1" sz="16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10401" y="333384"/>
            <a:ext cx="9086400" cy="485775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10401" y="982806"/>
            <a:ext cx="9086400" cy="989053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144CBF5-8DFB-411D-9C47-6DFD28F698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0681" y="6597358"/>
            <a:ext cx="6624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2">
                <a:solidFill>
                  <a:schemeClr val="tx1"/>
                </a:solidFill>
              </a:defRPr>
            </a:lvl1pPr>
          </a:lstStyle>
          <a:p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平成</a:t>
            </a:r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31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　</a:t>
            </a:r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NDB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を活用した全国医療機能情報提供制度・全国薬局機能情報提供制度に関する調査研究一式</a:t>
            </a: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79E467A-F71D-422A-BB2D-9192CCB39F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71269" y="6524628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2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D678D6E8-61F4-42B4-8ED0-44B1436A966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05141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</p:sldLayoutIdLst>
  <p:hf hdr="0" ftr="0" dt="0"/>
  <p:txStyles>
    <p:titleStyle>
      <a:lvl1pPr algn="l" defTabSz="762920" rtl="0" eaLnBrk="1" latinLnBrk="0" hangingPunct="1">
        <a:spcBef>
          <a:spcPct val="0"/>
        </a:spcBef>
        <a:buNone/>
        <a:defRPr kumimoji="1" sz="2002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762920" rtl="0" eaLnBrk="1" latinLnBrk="0" hangingPunct="1">
        <a:spcBef>
          <a:spcPts val="361"/>
        </a:spcBef>
        <a:buFont typeface="Arial" pitchFamily="34" charset="0"/>
        <a:buNone/>
        <a:defRPr kumimoji="1" lang="ja-JP" altLang="en-US" sz="1503" kern="1200" baseline="0" dirty="0" smtClean="0">
          <a:solidFill>
            <a:schemeClr val="tx2"/>
          </a:solidFill>
          <a:latin typeface="+mn-lt"/>
          <a:ea typeface="+mn-ea"/>
          <a:cs typeface="+mn-cs"/>
        </a:defRPr>
      </a:lvl1pPr>
      <a:lvl2pPr marL="169538" indent="-169538" algn="l" defTabSz="762920" rtl="0" eaLnBrk="1" latinLnBrk="0" hangingPunct="1">
        <a:spcBef>
          <a:spcPts val="281"/>
        </a:spcBef>
        <a:buClr>
          <a:srgbClr val="3E5E84"/>
        </a:buClr>
        <a:buFont typeface="Wingdings" pitchFamily="2" charset="2"/>
        <a:buChar char="n"/>
        <a:defRPr kumimoji="1" lang="ja-JP" altLang="en-US" sz="1168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476825" indent="-158942" algn="l" defTabSz="762920" rtl="0" eaLnBrk="1" latinLnBrk="0" hangingPunct="1">
        <a:spcBef>
          <a:spcPts val="240"/>
        </a:spcBef>
        <a:buClr>
          <a:srgbClr val="808080"/>
        </a:buClr>
        <a:buFont typeface="Wingdings" pitchFamily="2" charset="2"/>
        <a:buChar char="n"/>
        <a:defRPr kumimoji="1" lang="ja-JP" altLang="en-US" sz="1002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688747" indent="-158942" algn="l" defTabSz="762920" rtl="0" eaLnBrk="1" latinLnBrk="0" hangingPunct="1">
        <a:spcBef>
          <a:spcPts val="240"/>
        </a:spcBef>
        <a:buClr>
          <a:srgbClr val="558C99"/>
        </a:buClr>
        <a:buFont typeface="Wingdings" pitchFamily="2" charset="2"/>
        <a:buChar char="l"/>
        <a:defRPr kumimoji="1" lang="ja-JP" altLang="en-US" sz="1002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900669" indent="-158942" algn="l" defTabSz="762920" rtl="0" eaLnBrk="1" latinLnBrk="0" hangingPunct="1">
        <a:spcBef>
          <a:spcPts val="240"/>
        </a:spcBef>
        <a:buClr>
          <a:srgbClr val="C0C0C0"/>
        </a:buClr>
        <a:buFont typeface="Wingdings" pitchFamily="2" charset="2"/>
        <a:buChar char="l"/>
        <a:defRPr kumimoji="1" lang="ja-JP" altLang="en-US" sz="1002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98029" indent="-190730" algn="l" defTabSz="762920" rtl="0" eaLnBrk="1" latinLnBrk="0" hangingPunct="1">
        <a:spcBef>
          <a:spcPct val="20000"/>
        </a:spcBef>
        <a:buFont typeface="Arial" pitchFamily="34" charset="0"/>
        <a:buChar char="•"/>
        <a:defRPr kumimoji="1" sz="1668" kern="1200">
          <a:solidFill>
            <a:schemeClr val="tx1"/>
          </a:solidFill>
          <a:latin typeface="+mn-lt"/>
          <a:ea typeface="+mn-ea"/>
          <a:cs typeface="+mn-cs"/>
        </a:defRPr>
      </a:lvl6pPr>
      <a:lvl7pPr marL="2479490" indent="-190730" algn="l" defTabSz="762920" rtl="0" eaLnBrk="1" latinLnBrk="0" hangingPunct="1">
        <a:spcBef>
          <a:spcPct val="20000"/>
        </a:spcBef>
        <a:buFont typeface="Arial" pitchFamily="34" charset="0"/>
        <a:buChar char="•"/>
        <a:defRPr kumimoji="1" sz="1668" kern="1200">
          <a:solidFill>
            <a:schemeClr val="tx1"/>
          </a:solidFill>
          <a:latin typeface="+mn-lt"/>
          <a:ea typeface="+mn-ea"/>
          <a:cs typeface="+mn-cs"/>
        </a:defRPr>
      </a:lvl7pPr>
      <a:lvl8pPr marL="2860950" indent="-190730" algn="l" defTabSz="762920" rtl="0" eaLnBrk="1" latinLnBrk="0" hangingPunct="1">
        <a:spcBef>
          <a:spcPct val="20000"/>
        </a:spcBef>
        <a:buFont typeface="Arial" pitchFamily="34" charset="0"/>
        <a:buChar char="•"/>
        <a:defRPr kumimoji="1" sz="1668" kern="1200">
          <a:solidFill>
            <a:schemeClr val="tx1"/>
          </a:solidFill>
          <a:latin typeface="+mn-lt"/>
          <a:ea typeface="+mn-ea"/>
          <a:cs typeface="+mn-cs"/>
        </a:defRPr>
      </a:lvl8pPr>
      <a:lvl9pPr marL="3242409" indent="-190730" algn="l" defTabSz="762920" rtl="0" eaLnBrk="1" latinLnBrk="0" hangingPunct="1">
        <a:spcBef>
          <a:spcPct val="20000"/>
        </a:spcBef>
        <a:buFont typeface="Arial" pitchFamily="34" charset="0"/>
        <a:buChar char="•"/>
        <a:defRPr kumimoji="1" sz="16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762920" rtl="0" eaLnBrk="1" latinLnBrk="0" hangingPunct="1">
        <a:defRPr kumimoji="1" sz="1503" kern="1200">
          <a:solidFill>
            <a:schemeClr val="tx1"/>
          </a:solidFill>
          <a:latin typeface="+mn-lt"/>
          <a:ea typeface="+mn-ea"/>
          <a:cs typeface="+mn-cs"/>
        </a:defRPr>
      </a:lvl1pPr>
      <a:lvl2pPr marL="381460" algn="l" defTabSz="762920" rtl="0" eaLnBrk="1" latinLnBrk="0" hangingPunct="1">
        <a:defRPr kumimoji="1" sz="1503" kern="1200">
          <a:solidFill>
            <a:schemeClr val="tx1"/>
          </a:solidFill>
          <a:latin typeface="+mn-lt"/>
          <a:ea typeface="+mn-ea"/>
          <a:cs typeface="+mn-cs"/>
        </a:defRPr>
      </a:lvl2pPr>
      <a:lvl3pPr marL="762920" algn="l" defTabSz="762920" rtl="0" eaLnBrk="1" latinLnBrk="0" hangingPunct="1">
        <a:defRPr kumimoji="1" sz="1503" kern="1200">
          <a:solidFill>
            <a:schemeClr val="tx1"/>
          </a:solidFill>
          <a:latin typeface="+mn-lt"/>
          <a:ea typeface="+mn-ea"/>
          <a:cs typeface="+mn-cs"/>
        </a:defRPr>
      </a:lvl3pPr>
      <a:lvl4pPr marL="1144380" algn="l" defTabSz="762920" rtl="0" eaLnBrk="1" latinLnBrk="0" hangingPunct="1">
        <a:defRPr kumimoji="1" sz="1503" kern="1200">
          <a:solidFill>
            <a:schemeClr val="tx1"/>
          </a:solidFill>
          <a:latin typeface="+mn-lt"/>
          <a:ea typeface="+mn-ea"/>
          <a:cs typeface="+mn-cs"/>
        </a:defRPr>
      </a:lvl4pPr>
      <a:lvl5pPr marL="1525839" algn="l" defTabSz="762920" rtl="0" eaLnBrk="1" latinLnBrk="0" hangingPunct="1">
        <a:defRPr kumimoji="1" sz="1503" kern="1200">
          <a:solidFill>
            <a:schemeClr val="tx1"/>
          </a:solidFill>
          <a:latin typeface="+mn-lt"/>
          <a:ea typeface="+mn-ea"/>
          <a:cs typeface="+mn-cs"/>
        </a:defRPr>
      </a:lvl5pPr>
      <a:lvl6pPr marL="1907300" algn="l" defTabSz="762920" rtl="0" eaLnBrk="1" latinLnBrk="0" hangingPunct="1">
        <a:defRPr kumimoji="1" sz="1503" kern="1200">
          <a:solidFill>
            <a:schemeClr val="tx1"/>
          </a:solidFill>
          <a:latin typeface="+mn-lt"/>
          <a:ea typeface="+mn-ea"/>
          <a:cs typeface="+mn-cs"/>
        </a:defRPr>
      </a:lvl6pPr>
      <a:lvl7pPr marL="2288759" algn="l" defTabSz="762920" rtl="0" eaLnBrk="1" latinLnBrk="0" hangingPunct="1">
        <a:defRPr kumimoji="1" sz="1503" kern="1200">
          <a:solidFill>
            <a:schemeClr val="tx1"/>
          </a:solidFill>
          <a:latin typeface="+mn-lt"/>
          <a:ea typeface="+mn-ea"/>
          <a:cs typeface="+mn-cs"/>
        </a:defRPr>
      </a:lvl7pPr>
      <a:lvl8pPr marL="2670219" algn="l" defTabSz="762920" rtl="0" eaLnBrk="1" latinLnBrk="0" hangingPunct="1">
        <a:defRPr kumimoji="1" sz="1503" kern="1200">
          <a:solidFill>
            <a:schemeClr val="tx1"/>
          </a:solidFill>
          <a:latin typeface="+mn-lt"/>
          <a:ea typeface="+mn-ea"/>
          <a:cs typeface="+mn-cs"/>
        </a:defRPr>
      </a:lvl8pPr>
      <a:lvl9pPr marL="3051680" algn="l" defTabSz="762920" rtl="0" eaLnBrk="1" latinLnBrk="0" hangingPunct="1">
        <a:defRPr kumimoji="1" sz="15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正方形/長方形 182">
            <a:extLst>
              <a:ext uri="{FF2B5EF4-FFF2-40B4-BE49-F238E27FC236}">
                <a16:creationId xmlns:a16="http://schemas.microsoft.com/office/drawing/2014/main" id="{FBBF8D9C-0618-400D-B993-A064EE0053C1}"/>
              </a:ext>
            </a:extLst>
          </p:cNvPr>
          <p:cNvSpPr/>
          <p:nvPr/>
        </p:nvSpPr>
        <p:spPr>
          <a:xfrm>
            <a:off x="75336" y="5268308"/>
            <a:ext cx="3727085" cy="1579149"/>
          </a:xfrm>
          <a:prstGeom prst="rect">
            <a:avLst/>
          </a:prstGeom>
          <a:solidFill>
            <a:srgbClr val="E9EDF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258" name="正方形/長方形 257">
            <a:extLst>
              <a:ext uri="{FF2B5EF4-FFF2-40B4-BE49-F238E27FC236}">
                <a16:creationId xmlns:a16="http://schemas.microsoft.com/office/drawing/2014/main" id="{0FA097B3-A704-4334-98A1-4CAC0257D217}"/>
              </a:ext>
            </a:extLst>
          </p:cNvPr>
          <p:cNvSpPr/>
          <p:nvPr/>
        </p:nvSpPr>
        <p:spPr>
          <a:xfrm>
            <a:off x="2003505" y="5517453"/>
            <a:ext cx="1742400" cy="111714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病院等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grpSp>
        <p:nvGrpSpPr>
          <p:cNvPr id="259" name="Group 28">
            <a:extLst>
              <a:ext uri="{FF2B5EF4-FFF2-40B4-BE49-F238E27FC236}">
                <a16:creationId xmlns:a16="http://schemas.microsoft.com/office/drawing/2014/main" id="{FA92C493-DF6D-4B05-BA18-4F41A6C11103}"/>
              </a:ext>
            </a:extLst>
          </p:cNvPr>
          <p:cNvGrpSpPr>
            <a:grpSpLocks/>
          </p:cNvGrpSpPr>
          <p:nvPr/>
        </p:nvGrpSpPr>
        <p:grpSpPr bwMode="auto">
          <a:xfrm>
            <a:off x="3145429" y="6097811"/>
            <a:ext cx="389731" cy="380258"/>
            <a:chOff x="4027" y="3008"/>
            <a:chExt cx="576" cy="562"/>
          </a:xfrm>
        </p:grpSpPr>
        <p:sp>
          <p:nvSpPr>
            <p:cNvPr id="260" name="Freeform 29">
              <a:extLst>
                <a:ext uri="{FF2B5EF4-FFF2-40B4-BE49-F238E27FC236}">
                  <a16:creationId xmlns:a16="http://schemas.microsoft.com/office/drawing/2014/main" id="{CD22F479-7BA9-46BF-ACA1-0B62CE24876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164" y="3157"/>
              <a:ext cx="435" cy="373"/>
            </a:xfrm>
            <a:custGeom>
              <a:avLst/>
              <a:gdLst>
                <a:gd name="T0" fmla="*/ 67 w 218"/>
                <a:gd name="T1" fmla="*/ 149 h 187"/>
                <a:gd name="T2" fmla="*/ 148 w 218"/>
                <a:gd name="T3" fmla="*/ 149 h 187"/>
                <a:gd name="T4" fmla="*/ 148 w 218"/>
                <a:gd name="T5" fmla="*/ 165 h 187"/>
                <a:gd name="T6" fmla="*/ 85 w 218"/>
                <a:gd name="T7" fmla="*/ 165 h 187"/>
                <a:gd name="T8" fmla="*/ 33 w 218"/>
                <a:gd name="T9" fmla="*/ 181 h 187"/>
                <a:gd name="T10" fmla="*/ 25 w 218"/>
                <a:gd name="T11" fmla="*/ 171 h 187"/>
                <a:gd name="T12" fmla="*/ 10 w 218"/>
                <a:gd name="T13" fmla="*/ 174 h 187"/>
                <a:gd name="T14" fmla="*/ 4 w 218"/>
                <a:gd name="T15" fmla="*/ 173 h 187"/>
                <a:gd name="T16" fmla="*/ 0 w 218"/>
                <a:gd name="T17" fmla="*/ 185 h 187"/>
                <a:gd name="T18" fmla="*/ 0 w 218"/>
                <a:gd name="T19" fmla="*/ 187 h 187"/>
                <a:gd name="T20" fmla="*/ 33 w 218"/>
                <a:gd name="T21" fmla="*/ 187 h 187"/>
                <a:gd name="T22" fmla="*/ 33 w 218"/>
                <a:gd name="T23" fmla="*/ 187 h 187"/>
                <a:gd name="T24" fmla="*/ 85 w 218"/>
                <a:gd name="T25" fmla="*/ 187 h 187"/>
                <a:gd name="T26" fmla="*/ 208 w 218"/>
                <a:gd name="T27" fmla="*/ 187 h 187"/>
                <a:gd name="T28" fmla="*/ 208 w 218"/>
                <a:gd name="T29" fmla="*/ 165 h 187"/>
                <a:gd name="T30" fmla="*/ 176 w 218"/>
                <a:gd name="T31" fmla="*/ 165 h 187"/>
                <a:gd name="T32" fmla="*/ 176 w 218"/>
                <a:gd name="T33" fmla="*/ 149 h 187"/>
                <a:gd name="T34" fmla="*/ 205 w 218"/>
                <a:gd name="T35" fmla="*/ 149 h 187"/>
                <a:gd name="T36" fmla="*/ 218 w 218"/>
                <a:gd name="T37" fmla="*/ 3 h 187"/>
                <a:gd name="T38" fmla="*/ 218 w 218"/>
                <a:gd name="T39" fmla="*/ 3 h 187"/>
                <a:gd name="T40" fmla="*/ 218 w 218"/>
                <a:gd name="T41" fmla="*/ 3 h 187"/>
                <a:gd name="T42" fmla="*/ 213 w 218"/>
                <a:gd name="T43" fmla="*/ 0 h 187"/>
                <a:gd name="T44" fmla="*/ 70 w 218"/>
                <a:gd name="T45" fmla="*/ 0 h 187"/>
                <a:gd name="T46" fmla="*/ 70 w 218"/>
                <a:gd name="T47" fmla="*/ 0 h 187"/>
                <a:gd name="T48" fmla="*/ 70 w 218"/>
                <a:gd name="T49" fmla="*/ 1 h 187"/>
                <a:gd name="T50" fmla="*/ 60 w 218"/>
                <a:gd name="T51" fmla="*/ 145 h 187"/>
                <a:gd name="T52" fmla="*/ 67 w 218"/>
                <a:gd name="T53" fmla="*/ 149 h 187"/>
                <a:gd name="T54" fmla="*/ 156 w 218"/>
                <a:gd name="T55" fmla="*/ 165 h 187"/>
                <a:gd name="T56" fmla="*/ 156 w 218"/>
                <a:gd name="T57" fmla="*/ 165 h 187"/>
                <a:gd name="T58" fmla="*/ 156 w 218"/>
                <a:gd name="T59" fmla="*/ 149 h 187"/>
                <a:gd name="T60" fmla="*/ 156 w 218"/>
                <a:gd name="T61" fmla="*/ 149 h 187"/>
                <a:gd name="T62" fmla="*/ 156 w 218"/>
                <a:gd name="T63" fmla="*/ 165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8" h="187">
                  <a:moveTo>
                    <a:pt x="67" y="149"/>
                  </a:moveTo>
                  <a:cubicBezTo>
                    <a:pt x="148" y="149"/>
                    <a:pt x="148" y="149"/>
                    <a:pt x="148" y="149"/>
                  </a:cubicBezTo>
                  <a:cubicBezTo>
                    <a:pt x="148" y="165"/>
                    <a:pt x="148" y="165"/>
                    <a:pt x="148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33" y="181"/>
                    <a:pt x="33" y="181"/>
                    <a:pt x="33" y="181"/>
                  </a:cubicBezTo>
                  <a:cubicBezTo>
                    <a:pt x="32" y="177"/>
                    <a:pt x="29" y="173"/>
                    <a:pt x="25" y="171"/>
                  </a:cubicBezTo>
                  <a:cubicBezTo>
                    <a:pt x="21" y="172"/>
                    <a:pt x="16" y="174"/>
                    <a:pt x="10" y="174"/>
                  </a:cubicBezTo>
                  <a:cubicBezTo>
                    <a:pt x="8" y="174"/>
                    <a:pt x="6" y="174"/>
                    <a:pt x="4" y="173"/>
                  </a:cubicBezTo>
                  <a:cubicBezTo>
                    <a:pt x="1" y="176"/>
                    <a:pt x="0" y="180"/>
                    <a:pt x="0" y="185"/>
                  </a:cubicBezTo>
                  <a:cubicBezTo>
                    <a:pt x="0" y="186"/>
                    <a:pt x="0" y="186"/>
                    <a:pt x="0" y="187"/>
                  </a:cubicBezTo>
                  <a:cubicBezTo>
                    <a:pt x="26" y="187"/>
                    <a:pt x="31" y="187"/>
                    <a:pt x="33" y="187"/>
                  </a:cubicBezTo>
                  <a:cubicBezTo>
                    <a:pt x="33" y="187"/>
                    <a:pt x="33" y="187"/>
                    <a:pt x="33" y="187"/>
                  </a:cubicBezTo>
                  <a:cubicBezTo>
                    <a:pt x="85" y="187"/>
                    <a:pt x="85" y="187"/>
                    <a:pt x="85" y="187"/>
                  </a:cubicBezTo>
                  <a:cubicBezTo>
                    <a:pt x="208" y="187"/>
                    <a:pt x="208" y="187"/>
                    <a:pt x="208" y="187"/>
                  </a:cubicBezTo>
                  <a:cubicBezTo>
                    <a:pt x="208" y="165"/>
                    <a:pt x="208" y="165"/>
                    <a:pt x="208" y="165"/>
                  </a:cubicBezTo>
                  <a:cubicBezTo>
                    <a:pt x="176" y="165"/>
                    <a:pt x="176" y="165"/>
                    <a:pt x="176" y="165"/>
                  </a:cubicBezTo>
                  <a:cubicBezTo>
                    <a:pt x="176" y="149"/>
                    <a:pt x="176" y="149"/>
                    <a:pt x="176" y="149"/>
                  </a:cubicBezTo>
                  <a:cubicBezTo>
                    <a:pt x="205" y="149"/>
                    <a:pt x="205" y="149"/>
                    <a:pt x="205" y="149"/>
                  </a:cubicBezTo>
                  <a:cubicBezTo>
                    <a:pt x="218" y="3"/>
                    <a:pt x="218" y="3"/>
                    <a:pt x="218" y="3"/>
                  </a:cubicBezTo>
                  <a:cubicBezTo>
                    <a:pt x="218" y="3"/>
                    <a:pt x="218" y="3"/>
                    <a:pt x="218" y="3"/>
                  </a:cubicBezTo>
                  <a:cubicBezTo>
                    <a:pt x="218" y="3"/>
                    <a:pt x="218" y="3"/>
                    <a:pt x="218" y="3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60" y="145"/>
                    <a:pt x="60" y="145"/>
                    <a:pt x="60" y="145"/>
                  </a:cubicBezTo>
                  <a:lnTo>
                    <a:pt x="67" y="149"/>
                  </a:lnTo>
                  <a:close/>
                  <a:moveTo>
                    <a:pt x="156" y="165"/>
                  </a:moveTo>
                  <a:cubicBezTo>
                    <a:pt x="156" y="165"/>
                    <a:pt x="156" y="165"/>
                    <a:pt x="156" y="165"/>
                  </a:cubicBezTo>
                  <a:cubicBezTo>
                    <a:pt x="156" y="149"/>
                    <a:pt x="156" y="149"/>
                    <a:pt x="156" y="149"/>
                  </a:cubicBezTo>
                  <a:cubicBezTo>
                    <a:pt x="156" y="149"/>
                    <a:pt x="156" y="149"/>
                    <a:pt x="156" y="149"/>
                  </a:cubicBezTo>
                  <a:lnTo>
                    <a:pt x="156" y="165"/>
                  </a:lnTo>
                  <a:close/>
                </a:path>
              </a:pathLst>
            </a:custGeom>
            <a:solidFill>
              <a:srgbClr val="5C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61" name="Rectangle 30">
              <a:extLst>
                <a:ext uri="{FF2B5EF4-FFF2-40B4-BE49-F238E27FC236}">
                  <a16:creationId xmlns:a16="http://schemas.microsoft.com/office/drawing/2014/main" id="{6C4C4E5B-0FE1-407A-B3DB-8DB8C7C6390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027" y="3540"/>
              <a:ext cx="576" cy="30"/>
            </a:xfrm>
            <a:prstGeom prst="rect">
              <a:avLst/>
            </a:prstGeom>
            <a:solidFill>
              <a:srgbClr val="ACAC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grpSp>
          <p:nvGrpSpPr>
            <p:cNvPr id="262" name="Group 31">
              <a:extLst>
                <a:ext uri="{FF2B5EF4-FFF2-40B4-BE49-F238E27FC236}">
                  <a16:creationId xmlns:a16="http://schemas.microsoft.com/office/drawing/2014/main" id="{4DB2534A-566A-4D58-8ADD-4160DE8315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27" y="3008"/>
              <a:ext cx="399" cy="520"/>
              <a:chOff x="4027" y="3008"/>
              <a:chExt cx="399" cy="520"/>
            </a:xfrm>
          </p:grpSpPr>
          <p:sp>
            <p:nvSpPr>
              <p:cNvPr id="263" name="Oval 32">
                <a:extLst>
                  <a:ext uri="{FF2B5EF4-FFF2-40B4-BE49-F238E27FC236}">
                    <a16:creationId xmlns:a16="http://schemas.microsoft.com/office/drawing/2014/main" id="{E83472E2-781A-45FE-922A-30E137608F1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103" y="3008"/>
                <a:ext cx="167" cy="167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264" name="Freeform 33">
                <a:extLst>
                  <a:ext uri="{FF2B5EF4-FFF2-40B4-BE49-F238E27FC236}">
                    <a16:creationId xmlns:a16="http://schemas.microsoft.com/office/drawing/2014/main" id="{7D20AA18-9C03-4196-A30E-62172D4B507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027" y="3194"/>
                <a:ext cx="399" cy="334"/>
              </a:xfrm>
              <a:custGeom>
                <a:avLst/>
                <a:gdLst>
                  <a:gd name="T0" fmla="*/ 9 w 200"/>
                  <a:gd name="T1" fmla="*/ 164 h 168"/>
                  <a:gd name="T2" fmla="*/ 27 w 200"/>
                  <a:gd name="T3" fmla="*/ 168 h 168"/>
                  <a:gd name="T4" fmla="*/ 65 w 200"/>
                  <a:gd name="T5" fmla="*/ 168 h 168"/>
                  <a:gd name="T6" fmla="*/ 65 w 200"/>
                  <a:gd name="T7" fmla="*/ 166 h 168"/>
                  <a:gd name="T8" fmla="*/ 70 w 200"/>
                  <a:gd name="T9" fmla="*/ 152 h 168"/>
                  <a:gd name="T10" fmla="*/ 72 w 200"/>
                  <a:gd name="T11" fmla="*/ 151 h 168"/>
                  <a:gd name="T12" fmla="*/ 74 w 200"/>
                  <a:gd name="T13" fmla="*/ 151 h 168"/>
                  <a:gd name="T14" fmla="*/ 79 w 200"/>
                  <a:gd name="T15" fmla="*/ 152 h 168"/>
                  <a:gd name="T16" fmla="*/ 92 w 200"/>
                  <a:gd name="T17" fmla="*/ 149 h 168"/>
                  <a:gd name="T18" fmla="*/ 94 w 200"/>
                  <a:gd name="T19" fmla="*/ 148 h 168"/>
                  <a:gd name="T20" fmla="*/ 96 w 200"/>
                  <a:gd name="T21" fmla="*/ 149 h 168"/>
                  <a:gd name="T22" fmla="*/ 97 w 200"/>
                  <a:gd name="T23" fmla="*/ 150 h 168"/>
                  <a:gd name="T24" fmla="*/ 80 w 200"/>
                  <a:gd name="T25" fmla="*/ 133 h 168"/>
                  <a:gd name="T26" fmla="*/ 27 w 200"/>
                  <a:gd name="T27" fmla="*/ 133 h 168"/>
                  <a:gd name="T28" fmla="*/ 27 w 200"/>
                  <a:gd name="T29" fmla="*/ 45 h 168"/>
                  <a:gd name="T30" fmla="*/ 31 w 200"/>
                  <a:gd name="T31" fmla="*/ 45 h 168"/>
                  <a:gd name="T32" fmla="*/ 31 w 200"/>
                  <a:gd name="T33" fmla="*/ 129 h 168"/>
                  <a:gd name="T34" fmla="*/ 80 w 200"/>
                  <a:gd name="T35" fmla="*/ 129 h 168"/>
                  <a:gd name="T36" fmla="*/ 102 w 200"/>
                  <a:gd name="T37" fmla="*/ 150 h 168"/>
                  <a:gd name="T38" fmla="*/ 101 w 200"/>
                  <a:gd name="T39" fmla="*/ 153 h 168"/>
                  <a:gd name="T40" fmla="*/ 104 w 200"/>
                  <a:gd name="T41" fmla="*/ 158 h 168"/>
                  <a:gd name="T42" fmla="*/ 118 w 200"/>
                  <a:gd name="T43" fmla="*/ 153 h 168"/>
                  <a:gd name="T44" fmla="*/ 118 w 200"/>
                  <a:gd name="T45" fmla="*/ 44 h 168"/>
                  <a:gd name="T46" fmla="*/ 122 w 200"/>
                  <a:gd name="T47" fmla="*/ 44 h 168"/>
                  <a:gd name="T48" fmla="*/ 122 w 200"/>
                  <a:gd name="T49" fmla="*/ 152 h 168"/>
                  <a:gd name="T50" fmla="*/ 153 w 200"/>
                  <a:gd name="T51" fmla="*/ 142 h 168"/>
                  <a:gd name="T52" fmla="*/ 170 w 200"/>
                  <a:gd name="T53" fmla="*/ 142 h 168"/>
                  <a:gd name="T54" fmla="*/ 195 w 200"/>
                  <a:gd name="T55" fmla="*/ 142 h 168"/>
                  <a:gd name="T56" fmla="*/ 200 w 200"/>
                  <a:gd name="T57" fmla="*/ 142 h 168"/>
                  <a:gd name="T58" fmla="*/ 193 w 200"/>
                  <a:gd name="T59" fmla="*/ 134 h 168"/>
                  <a:gd name="T60" fmla="*/ 134 w 200"/>
                  <a:gd name="T61" fmla="*/ 134 h 168"/>
                  <a:gd name="T62" fmla="*/ 124 w 200"/>
                  <a:gd name="T63" fmla="*/ 129 h 168"/>
                  <a:gd name="T64" fmla="*/ 133 w 200"/>
                  <a:gd name="T65" fmla="*/ 15 h 168"/>
                  <a:gd name="T66" fmla="*/ 108 w 200"/>
                  <a:gd name="T67" fmla="*/ 0 h 168"/>
                  <a:gd name="T68" fmla="*/ 101 w 200"/>
                  <a:gd name="T69" fmla="*/ 0 h 168"/>
                  <a:gd name="T70" fmla="*/ 88 w 200"/>
                  <a:gd name="T71" fmla="*/ 0 h 168"/>
                  <a:gd name="T72" fmla="*/ 73 w 200"/>
                  <a:gd name="T73" fmla="*/ 0 h 168"/>
                  <a:gd name="T74" fmla="*/ 54 w 200"/>
                  <a:gd name="T75" fmla="*/ 0 h 168"/>
                  <a:gd name="T76" fmla="*/ 34 w 200"/>
                  <a:gd name="T77" fmla="*/ 0 h 168"/>
                  <a:gd name="T78" fmla="*/ 0 w 200"/>
                  <a:gd name="T79" fmla="*/ 35 h 168"/>
                  <a:gd name="T80" fmla="*/ 0 w 200"/>
                  <a:gd name="T81" fmla="*/ 147 h 168"/>
                  <a:gd name="T82" fmla="*/ 9 w 200"/>
                  <a:gd name="T83" fmla="*/ 164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00" h="168">
                    <a:moveTo>
                      <a:pt x="9" y="164"/>
                    </a:moveTo>
                    <a:cubicBezTo>
                      <a:pt x="15" y="167"/>
                      <a:pt x="24" y="168"/>
                      <a:pt x="27" y="168"/>
                    </a:cubicBezTo>
                    <a:cubicBezTo>
                      <a:pt x="29" y="168"/>
                      <a:pt x="50" y="168"/>
                      <a:pt x="65" y="168"/>
                    </a:cubicBezTo>
                    <a:cubicBezTo>
                      <a:pt x="65" y="168"/>
                      <a:pt x="65" y="167"/>
                      <a:pt x="65" y="166"/>
                    </a:cubicBezTo>
                    <a:cubicBezTo>
                      <a:pt x="65" y="161"/>
                      <a:pt x="67" y="156"/>
                      <a:pt x="70" y="152"/>
                    </a:cubicBezTo>
                    <a:cubicBezTo>
                      <a:pt x="72" y="151"/>
                      <a:pt x="72" y="151"/>
                      <a:pt x="72" y="151"/>
                    </a:cubicBezTo>
                    <a:cubicBezTo>
                      <a:pt x="74" y="151"/>
                      <a:pt x="74" y="151"/>
                      <a:pt x="74" y="151"/>
                    </a:cubicBezTo>
                    <a:cubicBezTo>
                      <a:pt x="76" y="151"/>
                      <a:pt x="77" y="152"/>
                      <a:pt x="79" y="152"/>
                    </a:cubicBezTo>
                    <a:cubicBezTo>
                      <a:pt x="84" y="152"/>
                      <a:pt x="89" y="150"/>
                      <a:pt x="92" y="149"/>
                    </a:cubicBezTo>
                    <a:cubicBezTo>
                      <a:pt x="94" y="148"/>
                      <a:pt x="94" y="148"/>
                      <a:pt x="94" y="148"/>
                    </a:cubicBezTo>
                    <a:cubicBezTo>
                      <a:pt x="96" y="149"/>
                      <a:pt x="96" y="149"/>
                      <a:pt x="96" y="149"/>
                    </a:cubicBezTo>
                    <a:cubicBezTo>
                      <a:pt x="96" y="149"/>
                      <a:pt x="97" y="150"/>
                      <a:pt x="97" y="150"/>
                    </a:cubicBezTo>
                    <a:cubicBezTo>
                      <a:pt x="97" y="140"/>
                      <a:pt x="89" y="133"/>
                      <a:pt x="80" y="133"/>
                    </a:cubicBezTo>
                    <a:cubicBezTo>
                      <a:pt x="27" y="133"/>
                      <a:pt x="27" y="133"/>
                      <a:pt x="27" y="133"/>
                    </a:cubicBezTo>
                    <a:cubicBezTo>
                      <a:pt x="27" y="90"/>
                      <a:pt x="27" y="45"/>
                      <a:pt x="27" y="45"/>
                    </a:cubicBezTo>
                    <a:cubicBezTo>
                      <a:pt x="31" y="45"/>
                      <a:pt x="31" y="45"/>
                      <a:pt x="31" y="45"/>
                    </a:cubicBezTo>
                    <a:cubicBezTo>
                      <a:pt x="31" y="45"/>
                      <a:pt x="31" y="87"/>
                      <a:pt x="31" y="129"/>
                    </a:cubicBezTo>
                    <a:cubicBezTo>
                      <a:pt x="80" y="129"/>
                      <a:pt x="80" y="129"/>
                      <a:pt x="80" y="129"/>
                    </a:cubicBezTo>
                    <a:cubicBezTo>
                      <a:pt x="92" y="129"/>
                      <a:pt x="102" y="138"/>
                      <a:pt x="102" y="150"/>
                    </a:cubicBezTo>
                    <a:cubicBezTo>
                      <a:pt x="102" y="151"/>
                      <a:pt x="101" y="152"/>
                      <a:pt x="101" y="153"/>
                    </a:cubicBezTo>
                    <a:cubicBezTo>
                      <a:pt x="102" y="155"/>
                      <a:pt x="103" y="156"/>
                      <a:pt x="104" y="158"/>
                    </a:cubicBezTo>
                    <a:cubicBezTo>
                      <a:pt x="118" y="153"/>
                      <a:pt x="118" y="153"/>
                      <a:pt x="118" y="153"/>
                    </a:cubicBezTo>
                    <a:cubicBezTo>
                      <a:pt x="118" y="44"/>
                      <a:pt x="118" y="44"/>
                      <a:pt x="118" y="44"/>
                    </a:cubicBezTo>
                    <a:cubicBezTo>
                      <a:pt x="122" y="44"/>
                      <a:pt x="122" y="44"/>
                      <a:pt x="122" y="44"/>
                    </a:cubicBezTo>
                    <a:cubicBezTo>
                      <a:pt x="122" y="152"/>
                      <a:pt x="122" y="152"/>
                      <a:pt x="122" y="152"/>
                    </a:cubicBezTo>
                    <a:cubicBezTo>
                      <a:pt x="153" y="142"/>
                      <a:pt x="153" y="142"/>
                      <a:pt x="153" y="142"/>
                    </a:cubicBezTo>
                    <a:cubicBezTo>
                      <a:pt x="160" y="142"/>
                      <a:pt x="165" y="142"/>
                      <a:pt x="170" y="142"/>
                    </a:cubicBezTo>
                    <a:cubicBezTo>
                      <a:pt x="184" y="142"/>
                      <a:pt x="191" y="142"/>
                      <a:pt x="195" y="142"/>
                    </a:cubicBezTo>
                    <a:cubicBezTo>
                      <a:pt x="200" y="142"/>
                      <a:pt x="200" y="142"/>
                      <a:pt x="200" y="142"/>
                    </a:cubicBezTo>
                    <a:cubicBezTo>
                      <a:pt x="199" y="138"/>
                      <a:pt x="196" y="135"/>
                      <a:pt x="193" y="134"/>
                    </a:cubicBezTo>
                    <a:cubicBezTo>
                      <a:pt x="134" y="134"/>
                      <a:pt x="134" y="134"/>
                      <a:pt x="134" y="134"/>
                    </a:cubicBezTo>
                    <a:cubicBezTo>
                      <a:pt x="124" y="129"/>
                      <a:pt x="124" y="129"/>
                      <a:pt x="124" y="129"/>
                    </a:cubicBezTo>
                    <a:cubicBezTo>
                      <a:pt x="133" y="15"/>
                      <a:pt x="133" y="15"/>
                      <a:pt x="133" y="15"/>
                    </a:cubicBezTo>
                    <a:cubicBezTo>
                      <a:pt x="128" y="5"/>
                      <a:pt x="119" y="0"/>
                      <a:pt x="108" y="0"/>
                    </a:cubicBezTo>
                    <a:cubicBezTo>
                      <a:pt x="106" y="0"/>
                      <a:pt x="103" y="0"/>
                      <a:pt x="101" y="0"/>
                    </a:cubicBezTo>
                    <a:cubicBezTo>
                      <a:pt x="97" y="0"/>
                      <a:pt x="93" y="0"/>
                      <a:pt x="88" y="0"/>
                    </a:cubicBezTo>
                    <a:cubicBezTo>
                      <a:pt x="84" y="0"/>
                      <a:pt x="78" y="0"/>
                      <a:pt x="73" y="0"/>
                    </a:cubicBezTo>
                    <a:cubicBezTo>
                      <a:pt x="67" y="0"/>
                      <a:pt x="60" y="0"/>
                      <a:pt x="54" y="0"/>
                    </a:cubicBezTo>
                    <a:cubicBezTo>
                      <a:pt x="46" y="0"/>
                      <a:pt x="39" y="0"/>
                      <a:pt x="34" y="0"/>
                    </a:cubicBezTo>
                    <a:cubicBezTo>
                      <a:pt x="15" y="0"/>
                      <a:pt x="0" y="13"/>
                      <a:pt x="0" y="35"/>
                    </a:cubicBezTo>
                    <a:cubicBezTo>
                      <a:pt x="0" y="36"/>
                      <a:pt x="0" y="147"/>
                      <a:pt x="0" y="147"/>
                    </a:cubicBezTo>
                    <a:cubicBezTo>
                      <a:pt x="0" y="155"/>
                      <a:pt x="4" y="160"/>
                      <a:pt x="9" y="16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</p:grpSp>
      </p:grpSp>
      <p:sp>
        <p:nvSpPr>
          <p:cNvPr id="269" name="四角形: 角を丸くする 268">
            <a:extLst>
              <a:ext uri="{FF2B5EF4-FFF2-40B4-BE49-F238E27FC236}">
                <a16:creationId xmlns:a16="http://schemas.microsoft.com/office/drawing/2014/main" id="{9378F1D4-9CB1-4167-B3F3-DFDC0B5F3173}"/>
              </a:ext>
            </a:extLst>
          </p:cNvPr>
          <p:cNvSpPr/>
          <p:nvPr/>
        </p:nvSpPr>
        <p:spPr>
          <a:xfrm>
            <a:off x="3072861" y="5832774"/>
            <a:ext cx="521844" cy="180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報告</a:t>
            </a:r>
          </a:p>
        </p:txBody>
      </p:sp>
      <p:grpSp>
        <p:nvGrpSpPr>
          <p:cNvPr id="285" name="Group 2">
            <a:extLst>
              <a:ext uri="{FF2B5EF4-FFF2-40B4-BE49-F238E27FC236}">
                <a16:creationId xmlns:a16="http://schemas.microsoft.com/office/drawing/2014/main" id="{C7B8DE39-830E-48B6-827F-4CE6FC5D8367}"/>
              </a:ext>
            </a:extLst>
          </p:cNvPr>
          <p:cNvGrpSpPr>
            <a:grpSpLocks/>
          </p:cNvGrpSpPr>
          <p:nvPr/>
        </p:nvGrpSpPr>
        <p:grpSpPr bwMode="auto">
          <a:xfrm>
            <a:off x="2024825" y="5906136"/>
            <a:ext cx="947252" cy="522793"/>
            <a:chOff x="4828" y="2296"/>
            <a:chExt cx="1339" cy="739"/>
          </a:xfrm>
        </p:grpSpPr>
        <p:grpSp>
          <p:nvGrpSpPr>
            <p:cNvPr id="286" name="Group 3">
              <a:extLst>
                <a:ext uri="{FF2B5EF4-FFF2-40B4-BE49-F238E27FC236}">
                  <a16:creationId xmlns:a16="http://schemas.microsoft.com/office/drawing/2014/main" id="{08FC6FB0-5ABE-4A4D-84EB-0A7F0AD7CA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28" y="2296"/>
              <a:ext cx="1339" cy="739"/>
              <a:chOff x="2213" y="2568"/>
              <a:chExt cx="1339" cy="739"/>
            </a:xfrm>
          </p:grpSpPr>
          <p:sp>
            <p:nvSpPr>
              <p:cNvPr id="288" name="Rectangle 4">
                <a:extLst>
                  <a:ext uri="{FF2B5EF4-FFF2-40B4-BE49-F238E27FC236}">
                    <a16:creationId xmlns:a16="http://schemas.microsoft.com/office/drawing/2014/main" id="{5C74E2BB-15A5-4F97-A302-71203842151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2213" y="2802"/>
                <a:ext cx="493" cy="505"/>
              </a:xfrm>
              <a:prstGeom prst="rect">
                <a:avLst/>
              </a:prstGeom>
              <a:solidFill>
                <a:srgbClr val="AC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289" name="Rectangle 5">
                <a:extLst>
                  <a:ext uri="{FF2B5EF4-FFF2-40B4-BE49-F238E27FC236}">
                    <a16:creationId xmlns:a16="http://schemas.microsoft.com/office/drawing/2014/main" id="{D5E0B740-5B04-48D8-B935-02876FC85C5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3058" y="2802"/>
                <a:ext cx="494" cy="505"/>
              </a:xfrm>
              <a:prstGeom prst="rect">
                <a:avLst/>
              </a:prstGeom>
              <a:solidFill>
                <a:srgbClr val="AC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290" name="Rectangle 6">
                <a:extLst>
                  <a:ext uri="{FF2B5EF4-FFF2-40B4-BE49-F238E27FC236}">
                    <a16:creationId xmlns:a16="http://schemas.microsoft.com/office/drawing/2014/main" id="{A335E4A9-6063-4187-943E-560A3E9BDE8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2725" y="2568"/>
                <a:ext cx="314" cy="739"/>
              </a:xfrm>
              <a:prstGeom prst="rect">
                <a:avLst/>
              </a:prstGeom>
              <a:solidFill>
                <a:srgbClr val="AC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291" name="Rectangle 7">
                <a:extLst>
                  <a:ext uri="{FF2B5EF4-FFF2-40B4-BE49-F238E27FC236}">
                    <a16:creationId xmlns:a16="http://schemas.microsoft.com/office/drawing/2014/main" id="{3011F0DA-ED59-4286-82A2-61BC28FB361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2272" y="2872"/>
                <a:ext cx="70" cy="59"/>
              </a:xfrm>
              <a:prstGeom prst="rect">
                <a:avLst/>
              </a:pr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292" name="Rectangle 8">
                <a:extLst>
                  <a:ext uri="{FF2B5EF4-FFF2-40B4-BE49-F238E27FC236}">
                    <a16:creationId xmlns:a16="http://schemas.microsoft.com/office/drawing/2014/main" id="{766DE4D5-F20B-48D9-9343-1BB0FD40E11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2364" y="2872"/>
                <a:ext cx="71" cy="59"/>
              </a:xfrm>
              <a:prstGeom prst="rect">
                <a:avLst/>
              </a:pr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293" name="Rectangle 9">
                <a:extLst>
                  <a:ext uri="{FF2B5EF4-FFF2-40B4-BE49-F238E27FC236}">
                    <a16:creationId xmlns:a16="http://schemas.microsoft.com/office/drawing/2014/main" id="{ED00A98E-6F33-48A0-9C3F-EEB25CE2109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2272" y="2955"/>
                <a:ext cx="70" cy="59"/>
              </a:xfrm>
              <a:prstGeom prst="rect">
                <a:avLst/>
              </a:pr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294" name="Rectangle 10">
                <a:extLst>
                  <a:ext uri="{FF2B5EF4-FFF2-40B4-BE49-F238E27FC236}">
                    <a16:creationId xmlns:a16="http://schemas.microsoft.com/office/drawing/2014/main" id="{DB6F4B21-F8FF-494E-ABA9-C5D7485D15B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2364" y="2955"/>
                <a:ext cx="71" cy="59"/>
              </a:xfrm>
              <a:prstGeom prst="rect">
                <a:avLst/>
              </a:pr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295" name="Rectangle 11">
                <a:extLst>
                  <a:ext uri="{FF2B5EF4-FFF2-40B4-BE49-F238E27FC236}">
                    <a16:creationId xmlns:a16="http://schemas.microsoft.com/office/drawing/2014/main" id="{0FA061F0-3BE3-41E9-9FDE-6B58D8836DF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2484" y="2872"/>
                <a:ext cx="71" cy="59"/>
              </a:xfrm>
              <a:prstGeom prst="rect">
                <a:avLst/>
              </a:pr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296" name="Rectangle 12">
                <a:extLst>
                  <a:ext uri="{FF2B5EF4-FFF2-40B4-BE49-F238E27FC236}">
                    <a16:creationId xmlns:a16="http://schemas.microsoft.com/office/drawing/2014/main" id="{B4CB319A-921C-4061-BEC1-B102A1F3C05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2576" y="2872"/>
                <a:ext cx="71" cy="59"/>
              </a:xfrm>
              <a:prstGeom prst="rect">
                <a:avLst/>
              </a:pr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297" name="Rectangle 13">
                <a:extLst>
                  <a:ext uri="{FF2B5EF4-FFF2-40B4-BE49-F238E27FC236}">
                    <a16:creationId xmlns:a16="http://schemas.microsoft.com/office/drawing/2014/main" id="{472DAFDD-C39D-4A4D-AACB-5527AB49D58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2484" y="2955"/>
                <a:ext cx="71" cy="59"/>
              </a:xfrm>
              <a:prstGeom prst="rect">
                <a:avLst/>
              </a:pr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298" name="Rectangle 14">
                <a:extLst>
                  <a:ext uri="{FF2B5EF4-FFF2-40B4-BE49-F238E27FC236}">
                    <a16:creationId xmlns:a16="http://schemas.microsoft.com/office/drawing/2014/main" id="{29892D17-3108-486C-8D9A-F2FFBD20819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2576" y="2955"/>
                <a:ext cx="71" cy="59"/>
              </a:xfrm>
              <a:prstGeom prst="rect">
                <a:avLst/>
              </a:pr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299" name="Rectangle 15">
                <a:extLst>
                  <a:ext uri="{FF2B5EF4-FFF2-40B4-BE49-F238E27FC236}">
                    <a16:creationId xmlns:a16="http://schemas.microsoft.com/office/drawing/2014/main" id="{E8E52181-A666-409D-B620-CCDC7B3FF33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2272" y="3097"/>
                <a:ext cx="70" cy="59"/>
              </a:xfrm>
              <a:prstGeom prst="rect">
                <a:avLst/>
              </a:pr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300" name="Rectangle 16">
                <a:extLst>
                  <a:ext uri="{FF2B5EF4-FFF2-40B4-BE49-F238E27FC236}">
                    <a16:creationId xmlns:a16="http://schemas.microsoft.com/office/drawing/2014/main" id="{0BD3882F-7CB1-48CE-B47D-BCC5D7AAE65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2364" y="3097"/>
                <a:ext cx="71" cy="59"/>
              </a:xfrm>
              <a:prstGeom prst="rect">
                <a:avLst/>
              </a:pr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301" name="Rectangle 17">
                <a:extLst>
                  <a:ext uri="{FF2B5EF4-FFF2-40B4-BE49-F238E27FC236}">
                    <a16:creationId xmlns:a16="http://schemas.microsoft.com/office/drawing/2014/main" id="{5FC592D3-C057-44CB-B63F-BBA7C1E17C2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2272" y="3177"/>
                <a:ext cx="70" cy="59"/>
              </a:xfrm>
              <a:prstGeom prst="rect">
                <a:avLst/>
              </a:pr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302" name="Rectangle 18">
                <a:extLst>
                  <a:ext uri="{FF2B5EF4-FFF2-40B4-BE49-F238E27FC236}">
                    <a16:creationId xmlns:a16="http://schemas.microsoft.com/office/drawing/2014/main" id="{44B93B22-E1FB-49E8-A848-BB05D80CC0B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2364" y="3177"/>
                <a:ext cx="71" cy="59"/>
              </a:xfrm>
              <a:prstGeom prst="rect">
                <a:avLst/>
              </a:pr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303" name="Rectangle 19">
                <a:extLst>
                  <a:ext uri="{FF2B5EF4-FFF2-40B4-BE49-F238E27FC236}">
                    <a16:creationId xmlns:a16="http://schemas.microsoft.com/office/drawing/2014/main" id="{449457C6-01DB-4643-A4EC-ABFA07234BB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2484" y="3097"/>
                <a:ext cx="71" cy="59"/>
              </a:xfrm>
              <a:prstGeom prst="rect">
                <a:avLst/>
              </a:pr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304" name="Rectangle 20">
                <a:extLst>
                  <a:ext uri="{FF2B5EF4-FFF2-40B4-BE49-F238E27FC236}">
                    <a16:creationId xmlns:a16="http://schemas.microsoft.com/office/drawing/2014/main" id="{BA6CD78C-B2AD-4FB5-AD47-36A57D03EA1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2576" y="3097"/>
                <a:ext cx="71" cy="59"/>
              </a:xfrm>
              <a:prstGeom prst="rect">
                <a:avLst/>
              </a:pr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305" name="Rectangle 21">
                <a:extLst>
                  <a:ext uri="{FF2B5EF4-FFF2-40B4-BE49-F238E27FC236}">
                    <a16:creationId xmlns:a16="http://schemas.microsoft.com/office/drawing/2014/main" id="{166C4980-AC9B-482E-A3F0-4247654B016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2484" y="3177"/>
                <a:ext cx="71" cy="59"/>
              </a:xfrm>
              <a:prstGeom prst="rect">
                <a:avLst/>
              </a:pr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306" name="Rectangle 22">
                <a:extLst>
                  <a:ext uri="{FF2B5EF4-FFF2-40B4-BE49-F238E27FC236}">
                    <a16:creationId xmlns:a16="http://schemas.microsoft.com/office/drawing/2014/main" id="{88BD38D6-3FB9-42B9-96AC-AFA576DDD60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2576" y="3177"/>
                <a:ext cx="71" cy="59"/>
              </a:xfrm>
              <a:prstGeom prst="rect">
                <a:avLst/>
              </a:pr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307" name="Rectangle 23">
                <a:extLst>
                  <a:ext uri="{FF2B5EF4-FFF2-40B4-BE49-F238E27FC236}">
                    <a16:creationId xmlns:a16="http://schemas.microsoft.com/office/drawing/2014/main" id="{5952833C-96F2-4AA9-99E9-1DBD99C2812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3122" y="2872"/>
                <a:ext cx="73" cy="59"/>
              </a:xfrm>
              <a:prstGeom prst="rect">
                <a:avLst/>
              </a:pr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308" name="Rectangle 24">
                <a:extLst>
                  <a:ext uri="{FF2B5EF4-FFF2-40B4-BE49-F238E27FC236}">
                    <a16:creationId xmlns:a16="http://schemas.microsoft.com/office/drawing/2014/main" id="{4D7D4AE3-E9E6-44CD-9A01-573E74EBBA9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3214" y="2872"/>
                <a:ext cx="73" cy="59"/>
              </a:xfrm>
              <a:prstGeom prst="rect">
                <a:avLst/>
              </a:pr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309" name="Rectangle 25">
                <a:extLst>
                  <a:ext uri="{FF2B5EF4-FFF2-40B4-BE49-F238E27FC236}">
                    <a16:creationId xmlns:a16="http://schemas.microsoft.com/office/drawing/2014/main" id="{00F0EE68-ACD5-436A-9212-FD26B174EA0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3122" y="2955"/>
                <a:ext cx="73" cy="59"/>
              </a:xfrm>
              <a:prstGeom prst="rect">
                <a:avLst/>
              </a:pr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310" name="Rectangle 26">
                <a:extLst>
                  <a:ext uri="{FF2B5EF4-FFF2-40B4-BE49-F238E27FC236}">
                    <a16:creationId xmlns:a16="http://schemas.microsoft.com/office/drawing/2014/main" id="{52C463A0-090D-4D98-B0DE-DF8BECF319A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3214" y="2955"/>
                <a:ext cx="73" cy="59"/>
              </a:xfrm>
              <a:prstGeom prst="rect">
                <a:avLst/>
              </a:pr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311" name="Rectangle 27">
                <a:extLst>
                  <a:ext uri="{FF2B5EF4-FFF2-40B4-BE49-F238E27FC236}">
                    <a16:creationId xmlns:a16="http://schemas.microsoft.com/office/drawing/2014/main" id="{91A9457B-EE09-42B2-A65D-628947485DB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3334" y="2872"/>
                <a:ext cx="71" cy="59"/>
              </a:xfrm>
              <a:prstGeom prst="rect">
                <a:avLst/>
              </a:pr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312" name="Rectangle 28">
                <a:extLst>
                  <a:ext uri="{FF2B5EF4-FFF2-40B4-BE49-F238E27FC236}">
                    <a16:creationId xmlns:a16="http://schemas.microsoft.com/office/drawing/2014/main" id="{699F23B9-C61B-49B9-8D13-1CFFC0DCA51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3426" y="2872"/>
                <a:ext cx="71" cy="59"/>
              </a:xfrm>
              <a:prstGeom prst="rect">
                <a:avLst/>
              </a:pr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313" name="Rectangle 29">
                <a:extLst>
                  <a:ext uri="{FF2B5EF4-FFF2-40B4-BE49-F238E27FC236}">
                    <a16:creationId xmlns:a16="http://schemas.microsoft.com/office/drawing/2014/main" id="{B5CA69CF-21BE-432E-B490-9209F4DB022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3334" y="2955"/>
                <a:ext cx="71" cy="59"/>
              </a:xfrm>
              <a:prstGeom prst="rect">
                <a:avLst/>
              </a:pr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314" name="Rectangle 30">
                <a:extLst>
                  <a:ext uri="{FF2B5EF4-FFF2-40B4-BE49-F238E27FC236}">
                    <a16:creationId xmlns:a16="http://schemas.microsoft.com/office/drawing/2014/main" id="{5C3FF687-B457-4B7A-9FA0-7776D19E2F0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3426" y="2955"/>
                <a:ext cx="71" cy="59"/>
              </a:xfrm>
              <a:prstGeom prst="rect">
                <a:avLst/>
              </a:pr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315" name="Rectangle 31">
                <a:extLst>
                  <a:ext uri="{FF2B5EF4-FFF2-40B4-BE49-F238E27FC236}">
                    <a16:creationId xmlns:a16="http://schemas.microsoft.com/office/drawing/2014/main" id="{31733494-40C9-4C0D-9D3D-1048FD09E05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3122" y="3097"/>
                <a:ext cx="73" cy="59"/>
              </a:xfrm>
              <a:prstGeom prst="rect">
                <a:avLst/>
              </a:pr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316" name="Rectangle 32">
                <a:extLst>
                  <a:ext uri="{FF2B5EF4-FFF2-40B4-BE49-F238E27FC236}">
                    <a16:creationId xmlns:a16="http://schemas.microsoft.com/office/drawing/2014/main" id="{FE49CD41-3513-47EB-A958-E59B37FB6A4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3214" y="3097"/>
                <a:ext cx="73" cy="59"/>
              </a:xfrm>
              <a:prstGeom prst="rect">
                <a:avLst/>
              </a:pr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317" name="Rectangle 33">
                <a:extLst>
                  <a:ext uri="{FF2B5EF4-FFF2-40B4-BE49-F238E27FC236}">
                    <a16:creationId xmlns:a16="http://schemas.microsoft.com/office/drawing/2014/main" id="{2DCE701B-4086-4466-8E8D-BD8F3D1F719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3122" y="3177"/>
                <a:ext cx="73" cy="59"/>
              </a:xfrm>
              <a:prstGeom prst="rect">
                <a:avLst/>
              </a:pr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318" name="Rectangle 34">
                <a:extLst>
                  <a:ext uri="{FF2B5EF4-FFF2-40B4-BE49-F238E27FC236}">
                    <a16:creationId xmlns:a16="http://schemas.microsoft.com/office/drawing/2014/main" id="{256446C0-E358-41AF-8CB2-B804D7146E0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3214" y="3177"/>
                <a:ext cx="73" cy="59"/>
              </a:xfrm>
              <a:prstGeom prst="rect">
                <a:avLst/>
              </a:pr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319" name="Rectangle 35">
                <a:extLst>
                  <a:ext uri="{FF2B5EF4-FFF2-40B4-BE49-F238E27FC236}">
                    <a16:creationId xmlns:a16="http://schemas.microsoft.com/office/drawing/2014/main" id="{94F601C2-2794-4A5A-B237-8EF02A8E8CE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3334" y="3097"/>
                <a:ext cx="71" cy="59"/>
              </a:xfrm>
              <a:prstGeom prst="rect">
                <a:avLst/>
              </a:pr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320" name="Rectangle 36">
                <a:extLst>
                  <a:ext uri="{FF2B5EF4-FFF2-40B4-BE49-F238E27FC236}">
                    <a16:creationId xmlns:a16="http://schemas.microsoft.com/office/drawing/2014/main" id="{F76E3B0E-255E-4DBF-938A-4C81CB82C47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3426" y="3097"/>
                <a:ext cx="71" cy="59"/>
              </a:xfrm>
              <a:prstGeom prst="rect">
                <a:avLst/>
              </a:pr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321" name="Rectangle 37">
                <a:extLst>
                  <a:ext uri="{FF2B5EF4-FFF2-40B4-BE49-F238E27FC236}">
                    <a16:creationId xmlns:a16="http://schemas.microsoft.com/office/drawing/2014/main" id="{83149E10-6D92-4203-BEAC-E1A9A0B22AC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3334" y="3177"/>
                <a:ext cx="71" cy="59"/>
              </a:xfrm>
              <a:prstGeom prst="rect">
                <a:avLst/>
              </a:pr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322" name="Rectangle 38">
                <a:extLst>
                  <a:ext uri="{FF2B5EF4-FFF2-40B4-BE49-F238E27FC236}">
                    <a16:creationId xmlns:a16="http://schemas.microsoft.com/office/drawing/2014/main" id="{88B52AAE-5310-4938-AED6-369ECBDADCA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3426" y="3177"/>
                <a:ext cx="71" cy="59"/>
              </a:xfrm>
              <a:prstGeom prst="rect">
                <a:avLst/>
              </a:pr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323" name="Freeform 39">
                <a:extLst>
                  <a:ext uri="{FF2B5EF4-FFF2-40B4-BE49-F238E27FC236}">
                    <a16:creationId xmlns:a16="http://schemas.microsoft.com/office/drawing/2014/main" id="{6C34DD1A-DA06-4A95-8C9D-757E13A9B740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2777" y="3083"/>
                <a:ext cx="208" cy="224"/>
              </a:xfrm>
              <a:custGeom>
                <a:avLst/>
                <a:gdLst>
                  <a:gd name="T0" fmla="*/ 88 w 88"/>
                  <a:gd name="T1" fmla="*/ 95 h 95"/>
                  <a:gd name="T2" fmla="*/ 88 w 88"/>
                  <a:gd name="T3" fmla="*/ 26 h 95"/>
                  <a:gd name="T4" fmla="*/ 61 w 88"/>
                  <a:gd name="T5" fmla="*/ 0 h 95"/>
                  <a:gd name="T6" fmla="*/ 27 w 88"/>
                  <a:gd name="T7" fmla="*/ 0 h 95"/>
                  <a:gd name="T8" fmla="*/ 0 w 88"/>
                  <a:gd name="T9" fmla="*/ 26 h 95"/>
                  <a:gd name="T10" fmla="*/ 0 w 88"/>
                  <a:gd name="T11" fmla="*/ 95 h 95"/>
                  <a:gd name="T12" fmla="*/ 88 w 88"/>
                  <a:gd name="T13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8" h="95">
                    <a:moveTo>
                      <a:pt x="88" y="95"/>
                    </a:move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11"/>
                      <a:pt x="76" y="0"/>
                      <a:pt x="61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12" y="0"/>
                      <a:pt x="0" y="11"/>
                      <a:pt x="0" y="26"/>
                    </a:cubicBezTo>
                    <a:cubicBezTo>
                      <a:pt x="0" y="95"/>
                      <a:pt x="0" y="95"/>
                      <a:pt x="0" y="95"/>
                    </a:cubicBezTo>
                    <a:lnTo>
                      <a:pt x="88" y="95"/>
                    </a:lnTo>
                    <a:close/>
                  </a:path>
                </a:pathLst>
              </a:cu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</p:grpSp>
        <p:sp>
          <p:nvSpPr>
            <p:cNvPr id="287" name="Freeform 40">
              <a:extLst>
                <a:ext uri="{FF2B5EF4-FFF2-40B4-BE49-F238E27FC236}">
                  <a16:creationId xmlns:a16="http://schemas.microsoft.com/office/drawing/2014/main" id="{9679612E-1FEB-4821-AC85-D40176986700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5409" y="2348"/>
              <a:ext cx="177" cy="174"/>
            </a:xfrm>
            <a:custGeom>
              <a:avLst/>
              <a:gdLst>
                <a:gd name="T0" fmla="*/ 177 w 177"/>
                <a:gd name="T1" fmla="*/ 56 h 174"/>
                <a:gd name="T2" fmla="*/ 118 w 177"/>
                <a:gd name="T3" fmla="*/ 56 h 174"/>
                <a:gd name="T4" fmla="*/ 118 w 177"/>
                <a:gd name="T5" fmla="*/ 0 h 174"/>
                <a:gd name="T6" fmla="*/ 59 w 177"/>
                <a:gd name="T7" fmla="*/ 0 h 174"/>
                <a:gd name="T8" fmla="*/ 59 w 177"/>
                <a:gd name="T9" fmla="*/ 56 h 174"/>
                <a:gd name="T10" fmla="*/ 0 w 177"/>
                <a:gd name="T11" fmla="*/ 56 h 174"/>
                <a:gd name="T12" fmla="*/ 0 w 177"/>
                <a:gd name="T13" fmla="*/ 118 h 174"/>
                <a:gd name="T14" fmla="*/ 59 w 177"/>
                <a:gd name="T15" fmla="*/ 118 h 174"/>
                <a:gd name="T16" fmla="*/ 59 w 177"/>
                <a:gd name="T17" fmla="*/ 174 h 174"/>
                <a:gd name="T18" fmla="*/ 118 w 177"/>
                <a:gd name="T19" fmla="*/ 174 h 174"/>
                <a:gd name="T20" fmla="*/ 118 w 177"/>
                <a:gd name="T21" fmla="*/ 118 h 174"/>
                <a:gd name="T22" fmla="*/ 177 w 177"/>
                <a:gd name="T23" fmla="*/ 118 h 174"/>
                <a:gd name="T24" fmla="*/ 177 w 177"/>
                <a:gd name="T25" fmla="*/ 5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7" h="174">
                  <a:moveTo>
                    <a:pt x="177" y="56"/>
                  </a:moveTo>
                  <a:lnTo>
                    <a:pt x="118" y="56"/>
                  </a:lnTo>
                  <a:lnTo>
                    <a:pt x="118" y="0"/>
                  </a:lnTo>
                  <a:lnTo>
                    <a:pt x="59" y="0"/>
                  </a:lnTo>
                  <a:lnTo>
                    <a:pt x="59" y="56"/>
                  </a:lnTo>
                  <a:lnTo>
                    <a:pt x="0" y="56"/>
                  </a:lnTo>
                  <a:lnTo>
                    <a:pt x="0" y="118"/>
                  </a:lnTo>
                  <a:lnTo>
                    <a:pt x="59" y="118"/>
                  </a:lnTo>
                  <a:lnTo>
                    <a:pt x="59" y="174"/>
                  </a:lnTo>
                  <a:lnTo>
                    <a:pt x="118" y="174"/>
                  </a:lnTo>
                  <a:lnTo>
                    <a:pt x="118" y="118"/>
                  </a:lnTo>
                  <a:lnTo>
                    <a:pt x="177" y="118"/>
                  </a:lnTo>
                  <a:lnTo>
                    <a:pt x="177" y="56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8B64434C-0FCB-492E-9FF2-6A1A356F032A}"/>
              </a:ext>
            </a:extLst>
          </p:cNvPr>
          <p:cNvGrpSpPr/>
          <p:nvPr/>
        </p:nvGrpSpPr>
        <p:grpSpPr>
          <a:xfrm>
            <a:off x="156025" y="5517453"/>
            <a:ext cx="1742400" cy="1117144"/>
            <a:chOff x="822828" y="5315561"/>
            <a:chExt cx="1742400" cy="1117144"/>
          </a:xfrm>
        </p:grpSpPr>
        <p:sp>
          <p:nvSpPr>
            <p:cNvPr id="257" name="正方形/長方形 256">
              <a:extLst>
                <a:ext uri="{FF2B5EF4-FFF2-40B4-BE49-F238E27FC236}">
                  <a16:creationId xmlns:a16="http://schemas.microsoft.com/office/drawing/2014/main" id="{E1CDF82C-1D88-4564-80AC-F9F67D9FA56A}"/>
                </a:ext>
              </a:extLst>
            </p:cNvPr>
            <p:cNvSpPr/>
            <p:nvPr/>
          </p:nvSpPr>
          <p:spPr>
            <a:xfrm>
              <a:off x="822828" y="5315561"/>
              <a:ext cx="1742400" cy="111714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都道府県</a:t>
              </a:r>
            </a:p>
          </p:txBody>
        </p:sp>
        <p:sp>
          <p:nvSpPr>
            <p:cNvPr id="274" name="四角形: 角を丸くする 273">
              <a:extLst>
                <a:ext uri="{FF2B5EF4-FFF2-40B4-BE49-F238E27FC236}">
                  <a16:creationId xmlns:a16="http://schemas.microsoft.com/office/drawing/2014/main" id="{388C6D41-F2CD-44B4-B7B9-30A01148E852}"/>
                </a:ext>
              </a:extLst>
            </p:cNvPr>
            <p:cNvSpPr/>
            <p:nvPr/>
          </p:nvSpPr>
          <p:spPr>
            <a:xfrm>
              <a:off x="2029965" y="5535077"/>
              <a:ext cx="521844" cy="180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36000" rIns="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確認</a:t>
              </a:r>
            </a:p>
          </p:txBody>
        </p:sp>
        <p:sp>
          <p:nvSpPr>
            <p:cNvPr id="275" name="四角形: 角を丸くする 274">
              <a:extLst>
                <a:ext uri="{FF2B5EF4-FFF2-40B4-BE49-F238E27FC236}">
                  <a16:creationId xmlns:a16="http://schemas.microsoft.com/office/drawing/2014/main" id="{F017987F-C23C-450A-BE3D-E70B1EFCCCA6}"/>
                </a:ext>
              </a:extLst>
            </p:cNvPr>
            <p:cNvSpPr/>
            <p:nvPr/>
          </p:nvSpPr>
          <p:spPr>
            <a:xfrm>
              <a:off x="2029965" y="5752996"/>
              <a:ext cx="521844" cy="180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36000" rIns="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公表</a:t>
              </a:r>
            </a:p>
          </p:txBody>
        </p:sp>
        <p:grpSp>
          <p:nvGrpSpPr>
            <p:cNvPr id="279" name="Group 28">
              <a:extLst>
                <a:ext uri="{FF2B5EF4-FFF2-40B4-BE49-F238E27FC236}">
                  <a16:creationId xmlns:a16="http://schemas.microsoft.com/office/drawing/2014/main" id="{09222DA9-5208-4582-A749-7375517F86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78226" y="5944672"/>
              <a:ext cx="389731" cy="380258"/>
              <a:chOff x="4027" y="3008"/>
              <a:chExt cx="576" cy="562"/>
            </a:xfrm>
          </p:grpSpPr>
          <p:sp>
            <p:nvSpPr>
              <p:cNvPr id="280" name="Freeform 29">
                <a:extLst>
                  <a:ext uri="{FF2B5EF4-FFF2-40B4-BE49-F238E27FC236}">
                    <a16:creationId xmlns:a16="http://schemas.microsoft.com/office/drawing/2014/main" id="{C206AE7C-B7EB-4A72-BD39-6A1D00045D28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4164" y="3157"/>
                <a:ext cx="435" cy="373"/>
              </a:xfrm>
              <a:custGeom>
                <a:avLst/>
                <a:gdLst>
                  <a:gd name="T0" fmla="*/ 67 w 218"/>
                  <a:gd name="T1" fmla="*/ 149 h 187"/>
                  <a:gd name="T2" fmla="*/ 148 w 218"/>
                  <a:gd name="T3" fmla="*/ 149 h 187"/>
                  <a:gd name="T4" fmla="*/ 148 w 218"/>
                  <a:gd name="T5" fmla="*/ 165 h 187"/>
                  <a:gd name="T6" fmla="*/ 85 w 218"/>
                  <a:gd name="T7" fmla="*/ 165 h 187"/>
                  <a:gd name="T8" fmla="*/ 33 w 218"/>
                  <a:gd name="T9" fmla="*/ 181 h 187"/>
                  <a:gd name="T10" fmla="*/ 25 w 218"/>
                  <a:gd name="T11" fmla="*/ 171 h 187"/>
                  <a:gd name="T12" fmla="*/ 10 w 218"/>
                  <a:gd name="T13" fmla="*/ 174 h 187"/>
                  <a:gd name="T14" fmla="*/ 4 w 218"/>
                  <a:gd name="T15" fmla="*/ 173 h 187"/>
                  <a:gd name="T16" fmla="*/ 0 w 218"/>
                  <a:gd name="T17" fmla="*/ 185 h 187"/>
                  <a:gd name="T18" fmla="*/ 0 w 218"/>
                  <a:gd name="T19" fmla="*/ 187 h 187"/>
                  <a:gd name="T20" fmla="*/ 33 w 218"/>
                  <a:gd name="T21" fmla="*/ 187 h 187"/>
                  <a:gd name="T22" fmla="*/ 33 w 218"/>
                  <a:gd name="T23" fmla="*/ 187 h 187"/>
                  <a:gd name="T24" fmla="*/ 85 w 218"/>
                  <a:gd name="T25" fmla="*/ 187 h 187"/>
                  <a:gd name="T26" fmla="*/ 208 w 218"/>
                  <a:gd name="T27" fmla="*/ 187 h 187"/>
                  <a:gd name="T28" fmla="*/ 208 w 218"/>
                  <a:gd name="T29" fmla="*/ 165 h 187"/>
                  <a:gd name="T30" fmla="*/ 176 w 218"/>
                  <a:gd name="T31" fmla="*/ 165 h 187"/>
                  <a:gd name="T32" fmla="*/ 176 w 218"/>
                  <a:gd name="T33" fmla="*/ 149 h 187"/>
                  <a:gd name="T34" fmla="*/ 205 w 218"/>
                  <a:gd name="T35" fmla="*/ 149 h 187"/>
                  <a:gd name="T36" fmla="*/ 218 w 218"/>
                  <a:gd name="T37" fmla="*/ 3 h 187"/>
                  <a:gd name="T38" fmla="*/ 218 w 218"/>
                  <a:gd name="T39" fmla="*/ 3 h 187"/>
                  <a:gd name="T40" fmla="*/ 218 w 218"/>
                  <a:gd name="T41" fmla="*/ 3 h 187"/>
                  <a:gd name="T42" fmla="*/ 213 w 218"/>
                  <a:gd name="T43" fmla="*/ 0 h 187"/>
                  <a:gd name="T44" fmla="*/ 70 w 218"/>
                  <a:gd name="T45" fmla="*/ 0 h 187"/>
                  <a:gd name="T46" fmla="*/ 70 w 218"/>
                  <a:gd name="T47" fmla="*/ 0 h 187"/>
                  <a:gd name="T48" fmla="*/ 70 w 218"/>
                  <a:gd name="T49" fmla="*/ 1 h 187"/>
                  <a:gd name="T50" fmla="*/ 60 w 218"/>
                  <a:gd name="T51" fmla="*/ 145 h 187"/>
                  <a:gd name="T52" fmla="*/ 67 w 218"/>
                  <a:gd name="T53" fmla="*/ 149 h 187"/>
                  <a:gd name="T54" fmla="*/ 156 w 218"/>
                  <a:gd name="T55" fmla="*/ 165 h 187"/>
                  <a:gd name="T56" fmla="*/ 156 w 218"/>
                  <a:gd name="T57" fmla="*/ 165 h 187"/>
                  <a:gd name="T58" fmla="*/ 156 w 218"/>
                  <a:gd name="T59" fmla="*/ 149 h 187"/>
                  <a:gd name="T60" fmla="*/ 156 w 218"/>
                  <a:gd name="T61" fmla="*/ 149 h 187"/>
                  <a:gd name="T62" fmla="*/ 156 w 218"/>
                  <a:gd name="T63" fmla="*/ 165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18" h="187">
                    <a:moveTo>
                      <a:pt x="67" y="149"/>
                    </a:moveTo>
                    <a:cubicBezTo>
                      <a:pt x="148" y="149"/>
                      <a:pt x="148" y="149"/>
                      <a:pt x="148" y="149"/>
                    </a:cubicBezTo>
                    <a:cubicBezTo>
                      <a:pt x="148" y="165"/>
                      <a:pt x="148" y="165"/>
                      <a:pt x="148" y="165"/>
                    </a:cubicBezTo>
                    <a:cubicBezTo>
                      <a:pt x="85" y="165"/>
                      <a:pt x="85" y="165"/>
                      <a:pt x="85" y="165"/>
                    </a:cubicBezTo>
                    <a:cubicBezTo>
                      <a:pt x="33" y="181"/>
                      <a:pt x="33" y="181"/>
                      <a:pt x="33" y="181"/>
                    </a:cubicBezTo>
                    <a:cubicBezTo>
                      <a:pt x="32" y="177"/>
                      <a:pt x="29" y="173"/>
                      <a:pt x="25" y="171"/>
                    </a:cubicBezTo>
                    <a:cubicBezTo>
                      <a:pt x="21" y="172"/>
                      <a:pt x="16" y="174"/>
                      <a:pt x="10" y="174"/>
                    </a:cubicBezTo>
                    <a:cubicBezTo>
                      <a:pt x="8" y="174"/>
                      <a:pt x="6" y="174"/>
                      <a:pt x="4" y="173"/>
                    </a:cubicBezTo>
                    <a:cubicBezTo>
                      <a:pt x="1" y="176"/>
                      <a:pt x="0" y="180"/>
                      <a:pt x="0" y="185"/>
                    </a:cubicBezTo>
                    <a:cubicBezTo>
                      <a:pt x="0" y="186"/>
                      <a:pt x="0" y="186"/>
                      <a:pt x="0" y="187"/>
                    </a:cubicBezTo>
                    <a:cubicBezTo>
                      <a:pt x="26" y="187"/>
                      <a:pt x="31" y="187"/>
                      <a:pt x="33" y="187"/>
                    </a:cubicBezTo>
                    <a:cubicBezTo>
                      <a:pt x="33" y="187"/>
                      <a:pt x="33" y="187"/>
                      <a:pt x="33" y="187"/>
                    </a:cubicBezTo>
                    <a:cubicBezTo>
                      <a:pt x="85" y="187"/>
                      <a:pt x="85" y="187"/>
                      <a:pt x="85" y="187"/>
                    </a:cubicBezTo>
                    <a:cubicBezTo>
                      <a:pt x="208" y="187"/>
                      <a:pt x="208" y="187"/>
                      <a:pt x="208" y="187"/>
                    </a:cubicBezTo>
                    <a:cubicBezTo>
                      <a:pt x="208" y="165"/>
                      <a:pt x="208" y="165"/>
                      <a:pt x="208" y="165"/>
                    </a:cubicBezTo>
                    <a:cubicBezTo>
                      <a:pt x="176" y="165"/>
                      <a:pt x="176" y="165"/>
                      <a:pt x="176" y="165"/>
                    </a:cubicBezTo>
                    <a:cubicBezTo>
                      <a:pt x="176" y="149"/>
                      <a:pt x="176" y="149"/>
                      <a:pt x="176" y="149"/>
                    </a:cubicBezTo>
                    <a:cubicBezTo>
                      <a:pt x="205" y="149"/>
                      <a:pt x="205" y="149"/>
                      <a:pt x="205" y="149"/>
                    </a:cubicBezTo>
                    <a:cubicBezTo>
                      <a:pt x="218" y="3"/>
                      <a:pt x="218" y="3"/>
                      <a:pt x="218" y="3"/>
                    </a:cubicBezTo>
                    <a:cubicBezTo>
                      <a:pt x="218" y="3"/>
                      <a:pt x="218" y="3"/>
                      <a:pt x="218" y="3"/>
                    </a:cubicBezTo>
                    <a:cubicBezTo>
                      <a:pt x="218" y="3"/>
                      <a:pt x="218" y="3"/>
                      <a:pt x="218" y="3"/>
                    </a:cubicBezTo>
                    <a:cubicBezTo>
                      <a:pt x="213" y="0"/>
                      <a:pt x="213" y="0"/>
                      <a:pt x="213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0" y="1"/>
                      <a:pt x="70" y="1"/>
                      <a:pt x="70" y="1"/>
                    </a:cubicBezTo>
                    <a:cubicBezTo>
                      <a:pt x="60" y="145"/>
                      <a:pt x="60" y="145"/>
                      <a:pt x="60" y="145"/>
                    </a:cubicBezTo>
                    <a:lnTo>
                      <a:pt x="67" y="149"/>
                    </a:lnTo>
                    <a:close/>
                    <a:moveTo>
                      <a:pt x="156" y="165"/>
                    </a:moveTo>
                    <a:cubicBezTo>
                      <a:pt x="156" y="165"/>
                      <a:pt x="156" y="165"/>
                      <a:pt x="156" y="165"/>
                    </a:cubicBezTo>
                    <a:cubicBezTo>
                      <a:pt x="156" y="149"/>
                      <a:pt x="156" y="149"/>
                      <a:pt x="156" y="149"/>
                    </a:cubicBezTo>
                    <a:cubicBezTo>
                      <a:pt x="156" y="149"/>
                      <a:pt x="156" y="149"/>
                      <a:pt x="156" y="149"/>
                    </a:cubicBezTo>
                    <a:lnTo>
                      <a:pt x="156" y="165"/>
                    </a:lnTo>
                    <a:close/>
                  </a:path>
                </a:pathLst>
              </a:custGeom>
              <a:solidFill>
                <a:srgbClr val="5C5C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281" name="Rectangle 30">
                <a:extLst>
                  <a:ext uri="{FF2B5EF4-FFF2-40B4-BE49-F238E27FC236}">
                    <a16:creationId xmlns:a16="http://schemas.microsoft.com/office/drawing/2014/main" id="{B3C51137-1B85-4BDD-9326-AD4A8A76E15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027" y="3540"/>
                <a:ext cx="576" cy="30"/>
              </a:xfrm>
              <a:prstGeom prst="rect">
                <a:avLst/>
              </a:prstGeom>
              <a:solidFill>
                <a:srgbClr val="AC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50" charset="-128"/>
                  <a:cs typeface="+mn-cs"/>
                </a:endParaRPr>
              </a:p>
            </p:txBody>
          </p:sp>
          <p:grpSp>
            <p:nvGrpSpPr>
              <p:cNvPr id="282" name="Group 31">
                <a:extLst>
                  <a:ext uri="{FF2B5EF4-FFF2-40B4-BE49-F238E27FC236}">
                    <a16:creationId xmlns:a16="http://schemas.microsoft.com/office/drawing/2014/main" id="{BFAC5DC9-0841-43C1-B9D6-83FADA12A93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27" y="3008"/>
                <a:ext cx="399" cy="520"/>
                <a:chOff x="4027" y="3008"/>
                <a:chExt cx="399" cy="520"/>
              </a:xfrm>
            </p:grpSpPr>
            <p:sp>
              <p:nvSpPr>
                <p:cNvPr id="283" name="Oval 32">
                  <a:extLst>
                    <a:ext uri="{FF2B5EF4-FFF2-40B4-BE49-F238E27FC236}">
                      <a16:creationId xmlns:a16="http://schemas.microsoft.com/office/drawing/2014/main" id="{1B519564-4DEF-4FD6-B097-129B098F037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103" y="3008"/>
                  <a:ext cx="167" cy="167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284" name="Freeform 33">
                  <a:extLst>
                    <a:ext uri="{FF2B5EF4-FFF2-40B4-BE49-F238E27FC236}">
                      <a16:creationId xmlns:a16="http://schemas.microsoft.com/office/drawing/2014/main" id="{1936CA97-E8DC-464B-85D1-FA1742B8024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027" y="3194"/>
                  <a:ext cx="399" cy="334"/>
                </a:xfrm>
                <a:custGeom>
                  <a:avLst/>
                  <a:gdLst>
                    <a:gd name="T0" fmla="*/ 9 w 200"/>
                    <a:gd name="T1" fmla="*/ 164 h 168"/>
                    <a:gd name="T2" fmla="*/ 27 w 200"/>
                    <a:gd name="T3" fmla="*/ 168 h 168"/>
                    <a:gd name="T4" fmla="*/ 65 w 200"/>
                    <a:gd name="T5" fmla="*/ 168 h 168"/>
                    <a:gd name="T6" fmla="*/ 65 w 200"/>
                    <a:gd name="T7" fmla="*/ 166 h 168"/>
                    <a:gd name="T8" fmla="*/ 70 w 200"/>
                    <a:gd name="T9" fmla="*/ 152 h 168"/>
                    <a:gd name="T10" fmla="*/ 72 w 200"/>
                    <a:gd name="T11" fmla="*/ 151 h 168"/>
                    <a:gd name="T12" fmla="*/ 74 w 200"/>
                    <a:gd name="T13" fmla="*/ 151 h 168"/>
                    <a:gd name="T14" fmla="*/ 79 w 200"/>
                    <a:gd name="T15" fmla="*/ 152 h 168"/>
                    <a:gd name="T16" fmla="*/ 92 w 200"/>
                    <a:gd name="T17" fmla="*/ 149 h 168"/>
                    <a:gd name="T18" fmla="*/ 94 w 200"/>
                    <a:gd name="T19" fmla="*/ 148 h 168"/>
                    <a:gd name="T20" fmla="*/ 96 w 200"/>
                    <a:gd name="T21" fmla="*/ 149 h 168"/>
                    <a:gd name="T22" fmla="*/ 97 w 200"/>
                    <a:gd name="T23" fmla="*/ 150 h 168"/>
                    <a:gd name="T24" fmla="*/ 80 w 200"/>
                    <a:gd name="T25" fmla="*/ 133 h 168"/>
                    <a:gd name="T26" fmla="*/ 27 w 200"/>
                    <a:gd name="T27" fmla="*/ 133 h 168"/>
                    <a:gd name="T28" fmla="*/ 27 w 200"/>
                    <a:gd name="T29" fmla="*/ 45 h 168"/>
                    <a:gd name="T30" fmla="*/ 31 w 200"/>
                    <a:gd name="T31" fmla="*/ 45 h 168"/>
                    <a:gd name="T32" fmla="*/ 31 w 200"/>
                    <a:gd name="T33" fmla="*/ 129 h 168"/>
                    <a:gd name="T34" fmla="*/ 80 w 200"/>
                    <a:gd name="T35" fmla="*/ 129 h 168"/>
                    <a:gd name="T36" fmla="*/ 102 w 200"/>
                    <a:gd name="T37" fmla="*/ 150 h 168"/>
                    <a:gd name="T38" fmla="*/ 101 w 200"/>
                    <a:gd name="T39" fmla="*/ 153 h 168"/>
                    <a:gd name="T40" fmla="*/ 104 w 200"/>
                    <a:gd name="T41" fmla="*/ 158 h 168"/>
                    <a:gd name="T42" fmla="*/ 118 w 200"/>
                    <a:gd name="T43" fmla="*/ 153 h 168"/>
                    <a:gd name="T44" fmla="*/ 118 w 200"/>
                    <a:gd name="T45" fmla="*/ 44 h 168"/>
                    <a:gd name="T46" fmla="*/ 122 w 200"/>
                    <a:gd name="T47" fmla="*/ 44 h 168"/>
                    <a:gd name="T48" fmla="*/ 122 w 200"/>
                    <a:gd name="T49" fmla="*/ 152 h 168"/>
                    <a:gd name="T50" fmla="*/ 153 w 200"/>
                    <a:gd name="T51" fmla="*/ 142 h 168"/>
                    <a:gd name="T52" fmla="*/ 170 w 200"/>
                    <a:gd name="T53" fmla="*/ 142 h 168"/>
                    <a:gd name="T54" fmla="*/ 195 w 200"/>
                    <a:gd name="T55" fmla="*/ 142 h 168"/>
                    <a:gd name="T56" fmla="*/ 200 w 200"/>
                    <a:gd name="T57" fmla="*/ 142 h 168"/>
                    <a:gd name="T58" fmla="*/ 193 w 200"/>
                    <a:gd name="T59" fmla="*/ 134 h 168"/>
                    <a:gd name="T60" fmla="*/ 134 w 200"/>
                    <a:gd name="T61" fmla="*/ 134 h 168"/>
                    <a:gd name="T62" fmla="*/ 124 w 200"/>
                    <a:gd name="T63" fmla="*/ 129 h 168"/>
                    <a:gd name="T64" fmla="*/ 133 w 200"/>
                    <a:gd name="T65" fmla="*/ 15 h 168"/>
                    <a:gd name="T66" fmla="*/ 108 w 200"/>
                    <a:gd name="T67" fmla="*/ 0 h 168"/>
                    <a:gd name="T68" fmla="*/ 101 w 200"/>
                    <a:gd name="T69" fmla="*/ 0 h 168"/>
                    <a:gd name="T70" fmla="*/ 88 w 200"/>
                    <a:gd name="T71" fmla="*/ 0 h 168"/>
                    <a:gd name="T72" fmla="*/ 73 w 200"/>
                    <a:gd name="T73" fmla="*/ 0 h 168"/>
                    <a:gd name="T74" fmla="*/ 54 w 200"/>
                    <a:gd name="T75" fmla="*/ 0 h 168"/>
                    <a:gd name="T76" fmla="*/ 34 w 200"/>
                    <a:gd name="T77" fmla="*/ 0 h 168"/>
                    <a:gd name="T78" fmla="*/ 0 w 200"/>
                    <a:gd name="T79" fmla="*/ 35 h 168"/>
                    <a:gd name="T80" fmla="*/ 0 w 200"/>
                    <a:gd name="T81" fmla="*/ 147 h 168"/>
                    <a:gd name="T82" fmla="*/ 9 w 200"/>
                    <a:gd name="T83" fmla="*/ 164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200" h="168">
                      <a:moveTo>
                        <a:pt x="9" y="164"/>
                      </a:moveTo>
                      <a:cubicBezTo>
                        <a:pt x="15" y="167"/>
                        <a:pt x="24" y="168"/>
                        <a:pt x="27" y="168"/>
                      </a:cubicBezTo>
                      <a:cubicBezTo>
                        <a:pt x="29" y="168"/>
                        <a:pt x="50" y="168"/>
                        <a:pt x="65" y="168"/>
                      </a:cubicBezTo>
                      <a:cubicBezTo>
                        <a:pt x="65" y="168"/>
                        <a:pt x="65" y="167"/>
                        <a:pt x="65" y="166"/>
                      </a:cubicBezTo>
                      <a:cubicBezTo>
                        <a:pt x="65" y="161"/>
                        <a:pt x="67" y="156"/>
                        <a:pt x="70" y="152"/>
                      </a:cubicBezTo>
                      <a:cubicBezTo>
                        <a:pt x="72" y="151"/>
                        <a:pt x="72" y="151"/>
                        <a:pt x="72" y="151"/>
                      </a:cubicBezTo>
                      <a:cubicBezTo>
                        <a:pt x="74" y="151"/>
                        <a:pt x="74" y="151"/>
                        <a:pt x="74" y="151"/>
                      </a:cubicBezTo>
                      <a:cubicBezTo>
                        <a:pt x="76" y="151"/>
                        <a:pt x="77" y="152"/>
                        <a:pt x="79" y="152"/>
                      </a:cubicBezTo>
                      <a:cubicBezTo>
                        <a:pt x="84" y="152"/>
                        <a:pt x="89" y="150"/>
                        <a:pt x="92" y="149"/>
                      </a:cubicBezTo>
                      <a:cubicBezTo>
                        <a:pt x="94" y="148"/>
                        <a:pt x="94" y="148"/>
                        <a:pt x="94" y="148"/>
                      </a:cubicBezTo>
                      <a:cubicBezTo>
                        <a:pt x="96" y="149"/>
                        <a:pt x="96" y="149"/>
                        <a:pt x="96" y="149"/>
                      </a:cubicBezTo>
                      <a:cubicBezTo>
                        <a:pt x="96" y="149"/>
                        <a:pt x="97" y="150"/>
                        <a:pt x="97" y="150"/>
                      </a:cubicBezTo>
                      <a:cubicBezTo>
                        <a:pt x="97" y="140"/>
                        <a:pt x="89" y="133"/>
                        <a:pt x="80" y="133"/>
                      </a:cubicBezTo>
                      <a:cubicBezTo>
                        <a:pt x="27" y="133"/>
                        <a:pt x="27" y="133"/>
                        <a:pt x="27" y="133"/>
                      </a:cubicBezTo>
                      <a:cubicBezTo>
                        <a:pt x="27" y="90"/>
                        <a:pt x="27" y="45"/>
                        <a:pt x="27" y="45"/>
                      </a:cubicBezTo>
                      <a:cubicBezTo>
                        <a:pt x="31" y="45"/>
                        <a:pt x="31" y="45"/>
                        <a:pt x="31" y="45"/>
                      </a:cubicBezTo>
                      <a:cubicBezTo>
                        <a:pt x="31" y="45"/>
                        <a:pt x="31" y="87"/>
                        <a:pt x="31" y="129"/>
                      </a:cubicBezTo>
                      <a:cubicBezTo>
                        <a:pt x="80" y="129"/>
                        <a:pt x="80" y="129"/>
                        <a:pt x="80" y="129"/>
                      </a:cubicBezTo>
                      <a:cubicBezTo>
                        <a:pt x="92" y="129"/>
                        <a:pt x="102" y="138"/>
                        <a:pt x="102" y="150"/>
                      </a:cubicBezTo>
                      <a:cubicBezTo>
                        <a:pt x="102" y="151"/>
                        <a:pt x="101" y="152"/>
                        <a:pt x="101" y="153"/>
                      </a:cubicBezTo>
                      <a:cubicBezTo>
                        <a:pt x="102" y="155"/>
                        <a:pt x="103" y="156"/>
                        <a:pt x="104" y="158"/>
                      </a:cubicBezTo>
                      <a:cubicBezTo>
                        <a:pt x="118" y="153"/>
                        <a:pt x="118" y="153"/>
                        <a:pt x="118" y="153"/>
                      </a:cubicBezTo>
                      <a:cubicBezTo>
                        <a:pt x="118" y="44"/>
                        <a:pt x="118" y="44"/>
                        <a:pt x="118" y="44"/>
                      </a:cubicBezTo>
                      <a:cubicBezTo>
                        <a:pt x="122" y="44"/>
                        <a:pt x="122" y="44"/>
                        <a:pt x="122" y="44"/>
                      </a:cubicBezTo>
                      <a:cubicBezTo>
                        <a:pt x="122" y="152"/>
                        <a:pt x="122" y="152"/>
                        <a:pt x="122" y="152"/>
                      </a:cubicBezTo>
                      <a:cubicBezTo>
                        <a:pt x="153" y="142"/>
                        <a:pt x="153" y="142"/>
                        <a:pt x="153" y="142"/>
                      </a:cubicBezTo>
                      <a:cubicBezTo>
                        <a:pt x="160" y="142"/>
                        <a:pt x="165" y="142"/>
                        <a:pt x="170" y="142"/>
                      </a:cubicBezTo>
                      <a:cubicBezTo>
                        <a:pt x="184" y="142"/>
                        <a:pt x="191" y="142"/>
                        <a:pt x="195" y="142"/>
                      </a:cubicBezTo>
                      <a:cubicBezTo>
                        <a:pt x="200" y="142"/>
                        <a:pt x="200" y="142"/>
                        <a:pt x="200" y="142"/>
                      </a:cubicBezTo>
                      <a:cubicBezTo>
                        <a:pt x="199" y="138"/>
                        <a:pt x="196" y="135"/>
                        <a:pt x="193" y="134"/>
                      </a:cubicBezTo>
                      <a:cubicBezTo>
                        <a:pt x="134" y="134"/>
                        <a:pt x="134" y="134"/>
                        <a:pt x="134" y="134"/>
                      </a:cubicBezTo>
                      <a:cubicBezTo>
                        <a:pt x="124" y="129"/>
                        <a:pt x="124" y="129"/>
                        <a:pt x="124" y="129"/>
                      </a:cubicBezTo>
                      <a:cubicBezTo>
                        <a:pt x="133" y="15"/>
                        <a:pt x="133" y="15"/>
                        <a:pt x="133" y="15"/>
                      </a:cubicBezTo>
                      <a:cubicBezTo>
                        <a:pt x="128" y="5"/>
                        <a:pt x="119" y="0"/>
                        <a:pt x="108" y="0"/>
                      </a:cubicBezTo>
                      <a:cubicBezTo>
                        <a:pt x="106" y="0"/>
                        <a:pt x="103" y="0"/>
                        <a:pt x="101" y="0"/>
                      </a:cubicBezTo>
                      <a:cubicBezTo>
                        <a:pt x="97" y="0"/>
                        <a:pt x="93" y="0"/>
                        <a:pt x="88" y="0"/>
                      </a:cubicBezTo>
                      <a:cubicBezTo>
                        <a:pt x="84" y="0"/>
                        <a:pt x="78" y="0"/>
                        <a:pt x="73" y="0"/>
                      </a:cubicBezTo>
                      <a:cubicBezTo>
                        <a:pt x="67" y="0"/>
                        <a:pt x="60" y="0"/>
                        <a:pt x="54" y="0"/>
                      </a:cubicBezTo>
                      <a:cubicBezTo>
                        <a:pt x="46" y="0"/>
                        <a:pt x="39" y="0"/>
                        <a:pt x="34" y="0"/>
                      </a:cubicBezTo>
                      <a:cubicBezTo>
                        <a:pt x="15" y="0"/>
                        <a:pt x="0" y="13"/>
                        <a:pt x="0" y="35"/>
                      </a:cubicBezTo>
                      <a:cubicBezTo>
                        <a:pt x="0" y="36"/>
                        <a:pt x="0" y="147"/>
                        <a:pt x="0" y="147"/>
                      </a:cubicBezTo>
                      <a:cubicBezTo>
                        <a:pt x="0" y="155"/>
                        <a:pt x="4" y="160"/>
                        <a:pt x="9" y="164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</p:grpSp>
        </p:grpSp>
        <p:grpSp>
          <p:nvGrpSpPr>
            <p:cNvPr id="324" name="Group 80">
              <a:extLst>
                <a:ext uri="{FF2B5EF4-FFF2-40B4-BE49-F238E27FC236}">
                  <a16:creationId xmlns:a16="http://schemas.microsoft.com/office/drawing/2014/main" id="{0488DC42-1E03-48F5-9453-15A2ECE22308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903438" y="5668233"/>
              <a:ext cx="893812" cy="586752"/>
              <a:chOff x="3927" y="4296"/>
              <a:chExt cx="1339" cy="879"/>
            </a:xfrm>
          </p:grpSpPr>
          <p:sp>
            <p:nvSpPr>
              <p:cNvPr id="325" name="Rectangle 81">
                <a:extLst>
                  <a:ext uri="{FF2B5EF4-FFF2-40B4-BE49-F238E27FC236}">
                    <a16:creationId xmlns:a16="http://schemas.microsoft.com/office/drawing/2014/main" id="{79E554C5-0005-4A66-A653-180A47CF02E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3927" y="4669"/>
                <a:ext cx="493" cy="506"/>
              </a:xfrm>
              <a:prstGeom prst="rect">
                <a:avLst/>
              </a:prstGeom>
              <a:solidFill>
                <a:srgbClr val="AC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326" name="Rectangle 82">
                <a:extLst>
                  <a:ext uri="{FF2B5EF4-FFF2-40B4-BE49-F238E27FC236}">
                    <a16:creationId xmlns:a16="http://schemas.microsoft.com/office/drawing/2014/main" id="{795E851F-39A1-4251-9750-B5D76778432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4772" y="4669"/>
                <a:ext cx="494" cy="506"/>
              </a:xfrm>
              <a:prstGeom prst="rect">
                <a:avLst/>
              </a:prstGeom>
              <a:solidFill>
                <a:srgbClr val="AC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327" name="Freeform 83">
                <a:extLst>
                  <a:ext uri="{FF2B5EF4-FFF2-40B4-BE49-F238E27FC236}">
                    <a16:creationId xmlns:a16="http://schemas.microsoft.com/office/drawing/2014/main" id="{0B742A20-2194-4541-8FDF-BE2BD3222D84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4439" y="4296"/>
                <a:ext cx="314" cy="879"/>
              </a:xfrm>
              <a:custGeom>
                <a:avLst/>
                <a:gdLst>
                  <a:gd name="T0" fmla="*/ 168 w 314"/>
                  <a:gd name="T1" fmla="*/ 140 h 879"/>
                  <a:gd name="T2" fmla="*/ 168 w 314"/>
                  <a:gd name="T3" fmla="*/ 83 h 879"/>
                  <a:gd name="T4" fmla="*/ 269 w 314"/>
                  <a:gd name="T5" fmla="*/ 83 h 879"/>
                  <a:gd name="T6" fmla="*/ 269 w 314"/>
                  <a:gd name="T7" fmla="*/ 0 h 879"/>
                  <a:gd name="T8" fmla="*/ 147 w 314"/>
                  <a:gd name="T9" fmla="*/ 0 h 879"/>
                  <a:gd name="T10" fmla="*/ 147 w 314"/>
                  <a:gd name="T11" fmla="*/ 140 h 879"/>
                  <a:gd name="T12" fmla="*/ 0 w 314"/>
                  <a:gd name="T13" fmla="*/ 140 h 879"/>
                  <a:gd name="T14" fmla="*/ 0 w 314"/>
                  <a:gd name="T15" fmla="*/ 879 h 879"/>
                  <a:gd name="T16" fmla="*/ 314 w 314"/>
                  <a:gd name="T17" fmla="*/ 879 h 879"/>
                  <a:gd name="T18" fmla="*/ 314 w 314"/>
                  <a:gd name="T19" fmla="*/ 140 h 879"/>
                  <a:gd name="T20" fmla="*/ 168 w 314"/>
                  <a:gd name="T21" fmla="*/ 140 h 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4" h="879">
                    <a:moveTo>
                      <a:pt x="168" y="140"/>
                    </a:moveTo>
                    <a:lnTo>
                      <a:pt x="168" y="83"/>
                    </a:lnTo>
                    <a:lnTo>
                      <a:pt x="269" y="83"/>
                    </a:lnTo>
                    <a:lnTo>
                      <a:pt x="269" y="0"/>
                    </a:lnTo>
                    <a:lnTo>
                      <a:pt x="147" y="0"/>
                    </a:lnTo>
                    <a:lnTo>
                      <a:pt x="147" y="140"/>
                    </a:lnTo>
                    <a:lnTo>
                      <a:pt x="0" y="140"/>
                    </a:lnTo>
                    <a:lnTo>
                      <a:pt x="0" y="879"/>
                    </a:lnTo>
                    <a:lnTo>
                      <a:pt x="314" y="879"/>
                    </a:lnTo>
                    <a:lnTo>
                      <a:pt x="314" y="140"/>
                    </a:lnTo>
                    <a:lnTo>
                      <a:pt x="168" y="140"/>
                    </a:ln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328" name="Rectangle 84">
                <a:extLst>
                  <a:ext uri="{FF2B5EF4-FFF2-40B4-BE49-F238E27FC236}">
                    <a16:creationId xmlns:a16="http://schemas.microsoft.com/office/drawing/2014/main" id="{67B3F6F6-AE18-49CD-99E0-434AD48E418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3986" y="4740"/>
                <a:ext cx="73" cy="59"/>
              </a:xfrm>
              <a:prstGeom prst="rect">
                <a:avLst/>
              </a:pr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329" name="Rectangle 85">
                <a:extLst>
                  <a:ext uri="{FF2B5EF4-FFF2-40B4-BE49-F238E27FC236}">
                    <a16:creationId xmlns:a16="http://schemas.microsoft.com/office/drawing/2014/main" id="{F1FE5173-2AD8-496A-8F5E-B39A8F03CA8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4078" y="4740"/>
                <a:ext cx="73" cy="59"/>
              </a:xfrm>
              <a:prstGeom prst="rect">
                <a:avLst/>
              </a:pr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330" name="Rectangle 86">
                <a:extLst>
                  <a:ext uri="{FF2B5EF4-FFF2-40B4-BE49-F238E27FC236}">
                    <a16:creationId xmlns:a16="http://schemas.microsoft.com/office/drawing/2014/main" id="{EAC63D9D-5D15-4AD9-85F3-8CAFFA498DB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3986" y="4823"/>
                <a:ext cx="73" cy="59"/>
              </a:xfrm>
              <a:prstGeom prst="rect">
                <a:avLst/>
              </a:pr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331" name="Rectangle 87">
                <a:extLst>
                  <a:ext uri="{FF2B5EF4-FFF2-40B4-BE49-F238E27FC236}">
                    <a16:creationId xmlns:a16="http://schemas.microsoft.com/office/drawing/2014/main" id="{BE64D6AC-B33A-4DF4-83EB-B8B08D4ED9B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4078" y="4823"/>
                <a:ext cx="73" cy="59"/>
              </a:xfrm>
              <a:prstGeom prst="rect">
                <a:avLst/>
              </a:pr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332" name="Rectangle 88">
                <a:extLst>
                  <a:ext uri="{FF2B5EF4-FFF2-40B4-BE49-F238E27FC236}">
                    <a16:creationId xmlns:a16="http://schemas.microsoft.com/office/drawing/2014/main" id="{F5964D33-C509-44AC-A80A-DD487149F49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4198" y="4740"/>
                <a:ext cx="73" cy="59"/>
              </a:xfrm>
              <a:prstGeom prst="rect">
                <a:avLst/>
              </a:pr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333" name="Rectangle 89">
                <a:extLst>
                  <a:ext uri="{FF2B5EF4-FFF2-40B4-BE49-F238E27FC236}">
                    <a16:creationId xmlns:a16="http://schemas.microsoft.com/office/drawing/2014/main" id="{B1C34CD3-BC6A-448B-A253-403ADBBFB5B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4290" y="4740"/>
                <a:ext cx="74" cy="59"/>
              </a:xfrm>
              <a:prstGeom prst="rect">
                <a:avLst/>
              </a:pr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334" name="Rectangle 90">
                <a:extLst>
                  <a:ext uri="{FF2B5EF4-FFF2-40B4-BE49-F238E27FC236}">
                    <a16:creationId xmlns:a16="http://schemas.microsoft.com/office/drawing/2014/main" id="{0D58EAF8-EE8E-4350-8A65-7D678B7863B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4198" y="4823"/>
                <a:ext cx="73" cy="59"/>
              </a:xfrm>
              <a:prstGeom prst="rect">
                <a:avLst/>
              </a:pr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335" name="Rectangle 91">
                <a:extLst>
                  <a:ext uri="{FF2B5EF4-FFF2-40B4-BE49-F238E27FC236}">
                    <a16:creationId xmlns:a16="http://schemas.microsoft.com/office/drawing/2014/main" id="{F50BE623-10E3-434E-8C30-E776A4D7444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4290" y="4823"/>
                <a:ext cx="74" cy="59"/>
              </a:xfrm>
              <a:prstGeom prst="rect">
                <a:avLst/>
              </a:pr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336" name="Rectangle 92">
                <a:extLst>
                  <a:ext uri="{FF2B5EF4-FFF2-40B4-BE49-F238E27FC236}">
                    <a16:creationId xmlns:a16="http://schemas.microsoft.com/office/drawing/2014/main" id="{EF8B6430-7F37-48E2-883D-4CBE50C7B6C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3986" y="4965"/>
                <a:ext cx="73" cy="59"/>
              </a:xfrm>
              <a:prstGeom prst="rect">
                <a:avLst/>
              </a:pr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337" name="Rectangle 93">
                <a:extLst>
                  <a:ext uri="{FF2B5EF4-FFF2-40B4-BE49-F238E27FC236}">
                    <a16:creationId xmlns:a16="http://schemas.microsoft.com/office/drawing/2014/main" id="{3C130879-7AC9-4847-B61A-10F1724A233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4078" y="4965"/>
                <a:ext cx="73" cy="59"/>
              </a:xfrm>
              <a:prstGeom prst="rect">
                <a:avLst/>
              </a:pr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338" name="Rectangle 94">
                <a:extLst>
                  <a:ext uri="{FF2B5EF4-FFF2-40B4-BE49-F238E27FC236}">
                    <a16:creationId xmlns:a16="http://schemas.microsoft.com/office/drawing/2014/main" id="{BB111654-4C22-4C8B-8111-87A19D25D9C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3986" y="5047"/>
                <a:ext cx="73" cy="57"/>
              </a:xfrm>
              <a:prstGeom prst="rect">
                <a:avLst/>
              </a:pr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339" name="Rectangle 95">
                <a:extLst>
                  <a:ext uri="{FF2B5EF4-FFF2-40B4-BE49-F238E27FC236}">
                    <a16:creationId xmlns:a16="http://schemas.microsoft.com/office/drawing/2014/main" id="{6F718679-95AB-4FE5-8060-CA31E26BB55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4078" y="5047"/>
                <a:ext cx="73" cy="57"/>
              </a:xfrm>
              <a:prstGeom prst="rect">
                <a:avLst/>
              </a:pr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340" name="Rectangle 96">
                <a:extLst>
                  <a:ext uri="{FF2B5EF4-FFF2-40B4-BE49-F238E27FC236}">
                    <a16:creationId xmlns:a16="http://schemas.microsoft.com/office/drawing/2014/main" id="{2F35BC6B-CA80-442A-8F1F-DBE29E6AADF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4198" y="4965"/>
                <a:ext cx="73" cy="59"/>
              </a:xfrm>
              <a:prstGeom prst="rect">
                <a:avLst/>
              </a:pr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341" name="Rectangle 97">
                <a:extLst>
                  <a:ext uri="{FF2B5EF4-FFF2-40B4-BE49-F238E27FC236}">
                    <a16:creationId xmlns:a16="http://schemas.microsoft.com/office/drawing/2014/main" id="{D8AE34F5-A464-4225-B579-CE33E757D92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4290" y="4965"/>
                <a:ext cx="74" cy="59"/>
              </a:xfrm>
              <a:prstGeom prst="rect">
                <a:avLst/>
              </a:pr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342" name="Rectangle 98">
                <a:extLst>
                  <a:ext uri="{FF2B5EF4-FFF2-40B4-BE49-F238E27FC236}">
                    <a16:creationId xmlns:a16="http://schemas.microsoft.com/office/drawing/2014/main" id="{209A7073-3F6C-4195-864A-1FDF3D9C1C6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4198" y="5047"/>
                <a:ext cx="73" cy="57"/>
              </a:xfrm>
              <a:prstGeom prst="rect">
                <a:avLst/>
              </a:pr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343" name="Rectangle 99">
                <a:extLst>
                  <a:ext uri="{FF2B5EF4-FFF2-40B4-BE49-F238E27FC236}">
                    <a16:creationId xmlns:a16="http://schemas.microsoft.com/office/drawing/2014/main" id="{B393EB80-2700-4B45-87FA-41028E79C9E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4290" y="5047"/>
                <a:ext cx="74" cy="57"/>
              </a:xfrm>
              <a:prstGeom prst="rect">
                <a:avLst/>
              </a:pr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344" name="Rectangle 100">
                <a:extLst>
                  <a:ext uri="{FF2B5EF4-FFF2-40B4-BE49-F238E27FC236}">
                    <a16:creationId xmlns:a16="http://schemas.microsoft.com/office/drawing/2014/main" id="{B19120AF-5091-4DFA-BCFD-2F3D11E222A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4838" y="4740"/>
                <a:ext cx="71" cy="59"/>
              </a:xfrm>
              <a:prstGeom prst="rect">
                <a:avLst/>
              </a:pr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345" name="Rectangle 101">
                <a:extLst>
                  <a:ext uri="{FF2B5EF4-FFF2-40B4-BE49-F238E27FC236}">
                    <a16:creationId xmlns:a16="http://schemas.microsoft.com/office/drawing/2014/main" id="{07B61357-B5B9-47B8-BB95-7F2B4D163F8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4930" y="4740"/>
                <a:ext cx="71" cy="59"/>
              </a:xfrm>
              <a:prstGeom prst="rect">
                <a:avLst/>
              </a:pr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346" name="Rectangle 102">
                <a:extLst>
                  <a:ext uri="{FF2B5EF4-FFF2-40B4-BE49-F238E27FC236}">
                    <a16:creationId xmlns:a16="http://schemas.microsoft.com/office/drawing/2014/main" id="{589FE165-2932-4B1D-88B6-24B5BE71411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4838" y="4823"/>
                <a:ext cx="71" cy="59"/>
              </a:xfrm>
              <a:prstGeom prst="rect">
                <a:avLst/>
              </a:pr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347" name="Rectangle 103">
                <a:extLst>
                  <a:ext uri="{FF2B5EF4-FFF2-40B4-BE49-F238E27FC236}">
                    <a16:creationId xmlns:a16="http://schemas.microsoft.com/office/drawing/2014/main" id="{B30F1E14-582D-4114-939C-4A9F29903E0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4930" y="4823"/>
                <a:ext cx="71" cy="59"/>
              </a:xfrm>
              <a:prstGeom prst="rect">
                <a:avLst/>
              </a:pr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348" name="Rectangle 104">
                <a:extLst>
                  <a:ext uri="{FF2B5EF4-FFF2-40B4-BE49-F238E27FC236}">
                    <a16:creationId xmlns:a16="http://schemas.microsoft.com/office/drawing/2014/main" id="{2A101D00-B9E5-4F8C-82FB-35905D73028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5051" y="4740"/>
                <a:ext cx="71" cy="59"/>
              </a:xfrm>
              <a:prstGeom prst="rect">
                <a:avLst/>
              </a:pr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349" name="Rectangle 105">
                <a:extLst>
                  <a:ext uri="{FF2B5EF4-FFF2-40B4-BE49-F238E27FC236}">
                    <a16:creationId xmlns:a16="http://schemas.microsoft.com/office/drawing/2014/main" id="{F300F614-224F-467E-ADAF-B327CA8266D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5143" y="4740"/>
                <a:ext cx="71" cy="59"/>
              </a:xfrm>
              <a:prstGeom prst="rect">
                <a:avLst/>
              </a:pr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350" name="Rectangle 106">
                <a:extLst>
                  <a:ext uri="{FF2B5EF4-FFF2-40B4-BE49-F238E27FC236}">
                    <a16:creationId xmlns:a16="http://schemas.microsoft.com/office/drawing/2014/main" id="{7DA4C9DA-230C-4AE4-9E14-C795FCDA762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5051" y="4823"/>
                <a:ext cx="71" cy="59"/>
              </a:xfrm>
              <a:prstGeom prst="rect">
                <a:avLst/>
              </a:pr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351" name="Rectangle 107">
                <a:extLst>
                  <a:ext uri="{FF2B5EF4-FFF2-40B4-BE49-F238E27FC236}">
                    <a16:creationId xmlns:a16="http://schemas.microsoft.com/office/drawing/2014/main" id="{0C73F382-73A9-4A2E-AB9D-0839861D3A1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5143" y="4823"/>
                <a:ext cx="71" cy="59"/>
              </a:xfrm>
              <a:prstGeom prst="rect">
                <a:avLst/>
              </a:pr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352" name="Rectangle 108">
                <a:extLst>
                  <a:ext uri="{FF2B5EF4-FFF2-40B4-BE49-F238E27FC236}">
                    <a16:creationId xmlns:a16="http://schemas.microsoft.com/office/drawing/2014/main" id="{3CFCA1FA-6C34-4F50-8930-55CF1629BAE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4838" y="4965"/>
                <a:ext cx="71" cy="59"/>
              </a:xfrm>
              <a:prstGeom prst="rect">
                <a:avLst/>
              </a:pr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353" name="Rectangle 109">
                <a:extLst>
                  <a:ext uri="{FF2B5EF4-FFF2-40B4-BE49-F238E27FC236}">
                    <a16:creationId xmlns:a16="http://schemas.microsoft.com/office/drawing/2014/main" id="{39B54262-D067-49B5-BD35-B17E2E1F628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4930" y="4965"/>
                <a:ext cx="71" cy="59"/>
              </a:xfrm>
              <a:prstGeom prst="rect">
                <a:avLst/>
              </a:pr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354" name="Rectangle 110">
                <a:extLst>
                  <a:ext uri="{FF2B5EF4-FFF2-40B4-BE49-F238E27FC236}">
                    <a16:creationId xmlns:a16="http://schemas.microsoft.com/office/drawing/2014/main" id="{C7BD0014-8165-42D4-BCED-915DF7555EB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4838" y="5047"/>
                <a:ext cx="71" cy="57"/>
              </a:xfrm>
              <a:prstGeom prst="rect">
                <a:avLst/>
              </a:pr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355" name="Rectangle 111">
                <a:extLst>
                  <a:ext uri="{FF2B5EF4-FFF2-40B4-BE49-F238E27FC236}">
                    <a16:creationId xmlns:a16="http://schemas.microsoft.com/office/drawing/2014/main" id="{C930D741-A795-4017-B6C9-145FF7D1B2C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4930" y="5047"/>
                <a:ext cx="71" cy="57"/>
              </a:xfrm>
              <a:prstGeom prst="rect">
                <a:avLst/>
              </a:pr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356" name="Rectangle 112">
                <a:extLst>
                  <a:ext uri="{FF2B5EF4-FFF2-40B4-BE49-F238E27FC236}">
                    <a16:creationId xmlns:a16="http://schemas.microsoft.com/office/drawing/2014/main" id="{4AE2DC8F-73FD-442E-8BB0-47CF3016941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5051" y="4965"/>
                <a:ext cx="71" cy="59"/>
              </a:xfrm>
              <a:prstGeom prst="rect">
                <a:avLst/>
              </a:pr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357" name="Rectangle 113">
                <a:extLst>
                  <a:ext uri="{FF2B5EF4-FFF2-40B4-BE49-F238E27FC236}">
                    <a16:creationId xmlns:a16="http://schemas.microsoft.com/office/drawing/2014/main" id="{DFC78E54-B708-46C6-9C3F-E3A9657FF79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5143" y="4965"/>
                <a:ext cx="71" cy="59"/>
              </a:xfrm>
              <a:prstGeom prst="rect">
                <a:avLst/>
              </a:pr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358" name="Rectangle 114">
                <a:extLst>
                  <a:ext uri="{FF2B5EF4-FFF2-40B4-BE49-F238E27FC236}">
                    <a16:creationId xmlns:a16="http://schemas.microsoft.com/office/drawing/2014/main" id="{B8202C91-09BD-469B-9850-FB0A7C6CF5B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5051" y="5047"/>
                <a:ext cx="71" cy="57"/>
              </a:xfrm>
              <a:prstGeom prst="rect">
                <a:avLst/>
              </a:pr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359" name="Rectangle 115">
                <a:extLst>
                  <a:ext uri="{FF2B5EF4-FFF2-40B4-BE49-F238E27FC236}">
                    <a16:creationId xmlns:a16="http://schemas.microsoft.com/office/drawing/2014/main" id="{2476172F-60C2-44D8-A93E-FCE0D7596BB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5143" y="5047"/>
                <a:ext cx="71" cy="57"/>
              </a:xfrm>
              <a:prstGeom prst="rect">
                <a:avLst/>
              </a:pr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360" name="Rectangle 116">
                <a:extLst>
                  <a:ext uri="{FF2B5EF4-FFF2-40B4-BE49-F238E27FC236}">
                    <a16:creationId xmlns:a16="http://schemas.microsoft.com/office/drawing/2014/main" id="{E5D03615-8ACD-4DC1-A7DC-3170D226248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4543" y="4523"/>
                <a:ext cx="106" cy="71"/>
              </a:xfrm>
              <a:prstGeom prst="rect">
                <a:avLst/>
              </a:pr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361" name="Freeform 117">
                <a:extLst>
                  <a:ext uri="{FF2B5EF4-FFF2-40B4-BE49-F238E27FC236}">
                    <a16:creationId xmlns:a16="http://schemas.microsoft.com/office/drawing/2014/main" id="{88BC3727-22F7-4AFA-A6B7-92CDD4FD5F87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4493" y="4951"/>
                <a:ext cx="206" cy="224"/>
              </a:xfrm>
              <a:custGeom>
                <a:avLst/>
                <a:gdLst>
                  <a:gd name="T0" fmla="*/ 87 w 87"/>
                  <a:gd name="T1" fmla="*/ 95 h 95"/>
                  <a:gd name="T2" fmla="*/ 87 w 87"/>
                  <a:gd name="T3" fmla="*/ 26 h 95"/>
                  <a:gd name="T4" fmla="*/ 61 w 87"/>
                  <a:gd name="T5" fmla="*/ 0 h 95"/>
                  <a:gd name="T6" fmla="*/ 26 w 87"/>
                  <a:gd name="T7" fmla="*/ 0 h 95"/>
                  <a:gd name="T8" fmla="*/ 0 w 87"/>
                  <a:gd name="T9" fmla="*/ 26 h 95"/>
                  <a:gd name="T10" fmla="*/ 0 w 87"/>
                  <a:gd name="T11" fmla="*/ 95 h 95"/>
                  <a:gd name="T12" fmla="*/ 87 w 87"/>
                  <a:gd name="T13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95">
                    <a:moveTo>
                      <a:pt x="87" y="95"/>
                    </a:moveTo>
                    <a:cubicBezTo>
                      <a:pt x="87" y="26"/>
                      <a:pt x="87" y="26"/>
                      <a:pt x="87" y="26"/>
                    </a:cubicBezTo>
                    <a:cubicBezTo>
                      <a:pt x="87" y="11"/>
                      <a:pt x="76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12" y="0"/>
                      <a:pt x="0" y="11"/>
                      <a:pt x="0" y="26"/>
                    </a:cubicBezTo>
                    <a:cubicBezTo>
                      <a:pt x="0" y="95"/>
                      <a:pt x="0" y="95"/>
                      <a:pt x="0" y="95"/>
                    </a:cubicBezTo>
                    <a:lnTo>
                      <a:pt x="87" y="95"/>
                    </a:lnTo>
                    <a:close/>
                  </a:path>
                </a:pathLst>
              </a:cu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</p:grpSp>
      </p:grpSp>
      <p:sp>
        <p:nvSpPr>
          <p:cNvPr id="187" name="四角形: 角を丸くする 186">
            <a:extLst>
              <a:ext uri="{FF2B5EF4-FFF2-40B4-BE49-F238E27FC236}">
                <a16:creationId xmlns:a16="http://schemas.microsoft.com/office/drawing/2014/main" id="{D7027054-DCE0-4928-B51A-94795D3E9999}"/>
              </a:ext>
            </a:extLst>
          </p:cNvPr>
          <p:cNvSpPr/>
          <p:nvPr/>
        </p:nvSpPr>
        <p:spPr>
          <a:xfrm>
            <a:off x="3125852" y="5206539"/>
            <a:ext cx="832738" cy="341694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A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県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4502352-D0CC-401C-B734-14E5488387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0472" y="436765"/>
            <a:ext cx="9578063" cy="1247521"/>
          </a:xfrm>
          <a:ln>
            <a:noFill/>
          </a:ln>
        </p:spPr>
        <p:txBody>
          <a:bodyPr/>
          <a:lstStyle/>
          <a:p>
            <a:pPr marL="285750" indent="-285750" fontAlgn="base">
              <a:lnSpc>
                <a:spcPct val="110000"/>
              </a:lnSpc>
              <a:buClr>
                <a:schemeClr val="tx1"/>
              </a:buClr>
              <a:buFont typeface="Meiryo UI" panose="020B0604030504040204" pitchFamily="50" charset="-128"/>
              <a:buChar char="○"/>
            </a:pP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医療機能情報提供制度は、</a:t>
            </a:r>
            <a:r>
              <a:rPr lang="ja-JP" altLang="ja-JP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医療機関等情報支援システム</a:t>
            </a: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（以下「</a:t>
            </a:r>
            <a:r>
              <a:rPr lang="en-US" altLang="ja-JP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G-MIS</a:t>
            </a: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」という。）及び全国統一的な情報提供システム（以下「医療情報ネット」という。）を活用し、都道府県が実施主体として運用される。</a:t>
            </a:r>
            <a:endParaRPr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indent="-285750" fontAlgn="base">
              <a:lnSpc>
                <a:spcPct val="110000"/>
              </a:lnSpc>
              <a:buClr>
                <a:schemeClr val="tx1"/>
              </a:buClr>
              <a:buFont typeface="Meiryo UI" panose="020B0604030504040204" pitchFamily="50" charset="-128"/>
              <a:buChar char="○"/>
            </a:pP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病院等は、</a:t>
            </a:r>
            <a:r>
              <a:rPr lang="en-US" altLang="ja-JP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G-MIS</a:t>
            </a: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による方法等法により、原則、毎年１月１日時点の医療機能情報について、当該年の１月１日から３月</a:t>
            </a:r>
            <a:r>
              <a:rPr lang="en-US" altLang="ja-JP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31</a:t>
            </a: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日までの間の１回を含む年１回以上報告する。</a:t>
            </a:r>
            <a:endParaRPr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indent="-285750" fontAlgn="base">
              <a:lnSpc>
                <a:spcPct val="110000"/>
              </a:lnSpc>
              <a:buClr>
                <a:schemeClr val="tx1"/>
              </a:buClr>
              <a:buFont typeface="Meiryo UI" panose="020B0604030504040204" pitchFamily="50" charset="-128"/>
              <a:buChar char="○"/>
            </a:pP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都道府県は</a:t>
            </a:r>
            <a:r>
              <a:rPr lang="ja-JP" altLang="ja-JP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医療情報ネットを活用して、</a:t>
            </a:r>
            <a:r>
              <a:rPr lang="en-US" altLang="ja-JP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 </a:t>
            </a: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病院等</a:t>
            </a:r>
            <a:r>
              <a:rPr lang="ja-JP" altLang="ja-JP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から報告された</a:t>
            </a: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医療機能情報</a:t>
            </a:r>
            <a:r>
              <a:rPr lang="ja-JP" altLang="ja-JP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を公表し、住民・患者への情報提供を行う</a:t>
            </a: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D5DE9416-31BC-4FBB-8365-8D828C3750E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906000" cy="424194"/>
          </a:xfrm>
          <a:prstGeom prst="rect">
            <a:avLst/>
          </a:prstGeom>
          <a:solidFill>
            <a:srgbClr val="002060"/>
          </a:solidFill>
        </p:spPr>
        <p:txBody>
          <a:bodyPr vert="horz" lIns="108000" tIns="45720" rIns="91440" bIns="45720" rtlCol="0" anchor="ctr">
            <a:normAutofit fontScale="97500" lnSpcReduction="10000"/>
          </a:bodyPr>
          <a:lstStyle>
            <a:lvl1pPr algn="l" defTabSz="844083" rtl="0" eaLnBrk="1" latinLnBrk="0" hangingPunct="1">
              <a:spcBef>
                <a:spcPct val="0"/>
              </a:spcBef>
              <a:buNone/>
              <a:defRPr kumimoji="1" sz="2215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1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医療機能情報提供制度</a:t>
            </a:r>
            <a:endParaRPr kumimoji="1" lang="en-US" altLang="ja-JP" sz="221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j-cs"/>
            </a:endParaRPr>
          </a:p>
        </p:txBody>
      </p:sp>
      <p:sp>
        <p:nvSpPr>
          <p:cNvPr id="256" name="四角形: 角を丸くする 255">
            <a:extLst>
              <a:ext uri="{FF2B5EF4-FFF2-40B4-BE49-F238E27FC236}">
                <a16:creationId xmlns:a16="http://schemas.microsoft.com/office/drawing/2014/main" id="{A36CEDC6-3D90-4039-9DFA-3D1428E13C62}"/>
              </a:ext>
            </a:extLst>
          </p:cNvPr>
          <p:cNvSpPr/>
          <p:nvPr/>
        </p:nvSpPr>
        <p:spPr>
          <a:xfrm>
            <a:off x="1281256" y="1953082"/>
            <a:ext cx="7309852" cy="1889003"/>
          </a:xfrm>
          <a:prstGeom prst="roundRect">
            <a:avLst>
              <a:gd name="adj" fmla="val 90"/>
            </a:avLst>
          </a:prstGeom>
          <a:solidFill>
            <a:srgbClr val="F6E8C2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cxnSp>
        <p:nvCxnSpPr>
          <p:cNvPr id="268" name="コネクタ: カギ線 267">
            <a:extLst>
              <a:ext uri="{FF2B5EF4-FFF2-40B4-BE49-F238E27FC236}">
                <a16:creationId xmlns:a16="http://schemas.microsoft.com/office/drawing/2014/main" id="{E23177AE-9880-4856-9A58-BE5719E97097}"/>
              </a:ext>
            </a:extLst>
          </p:cNvPr>
          <p:cNvCxnSpPr>
            <a:cxnSpLocks/>
            <a:stCxn id="257" idx="0"/>
            <a:endCxn id="258" idx="0"/>
          </p:cNvCxnSpPr>
          <p:nvPr/>
        </p:nvCxnSpPr>
        <p:spPr>
          <a:xfrm rot="5400000" flipH="1" flipV="1">
            <a:off x="1950965" y="4593713"/>
            <a:ext cx="12700" cy="1847480"/>
          </a:xfrm>
          <a:prstGeom prst="bentConnector3">
            <a:avLst>
              <a:gd name="adj1" fmla="val 1800000"/>
            </a:avLst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コネクタ: カギ線 272">
            <a:extLst>
              <a:ext uri="{FF2B5EF4-FFF2-40B4-BE49-F238E27FC236}">
                <a16:creationId xmlns:a16="http://schemas.microsoft.com/office/drawing/2014/main" id="{905C092B-3148-4C07-8836-8A2D66B78F6B}"/>
              </a:ext>
            </a:extLst>
          </p:cNvPr>
          <p:cNvCxnSpPr>
            <a:cxnSpLocks/>
            <a:stCxn id="154" idx="0"/>
            <a:endCxn id="195" idx="0"/>
          </p:cNvCxnSpPr>
          <p:nvPr/>
        </p:nvCxnSpPr>
        <p:spPr>
          <a:xfrm rot="16200000" flipV="1">
            <a:off x="6695988" y="3505400"/>
            <a:ext cx="1144222" cy="2887403"/>
          </a:xfrm>
          <a:prstGeom prst="bentConnector2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7" name="テキスト ボックス 386">
            <a:extLst>
              <a:ext uri="{FF2B5EF4-FFF2-40B4-BE49-F238E27FC236}">
                <a16:creationId xmlns:a16="http://schemas.microsoft.com/office/drawing/2014/main" id="{8F185514-A66A-4FD3-BECB-6F12C0701353}"/>
              </a:ext>
            </a:extLst>
          </p:cNvPr>
          <p:cNvSpPr txBox="1"/>
          <p:nvPr/>
        </p:nvSpPr>
        <p:spPr>
          <a:xfrm>
            <a:off x="104487" y="4067835"/>
            <a:ext cx="3884333" cy="73866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病院等は、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G-MIS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による方法等により</a:t>
            </a: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医療機能情報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を都道府県に報告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都道府県は、医療情報ネットを活用して公表・公表に係る事務を実施</a:t>
            </a:r>
          </a:p>
        </p:txBody>
      </p:sp>
      <p:sp>
        <p:nvSpPr>
          <p:cNvPr id="388" name="吹き出し: 四角形 387">
            <a:extLst>
              <a:ext uri="{FF2B5EF4-FFF2-40B4-BE49-F238E27FC236}">
                <a16:creationId xmlns:a16="http://schemas.microsoft.com/office/drawing/2014/main" id="{7FCC0D7D-A5AC-4F08-B6F4-A8B4419CC69B}"/>
              </a:ext>
            </a:extLst>
          </p:cNvPr>
          <p:cNvSpPr/>
          <p:nvPr/>
        </p:nvSpPr>
        <p:spPr>
          <a:xfrm>
            <a:off x="6265378" y="2449816"/>
            <a:ext cx="2127939" cy="709174"/>
          </a:xfrm>
          <a:prstGeom prst="wedgeRectCallout">
            <a:avLst>
              <a:gd name="adj1" fmla="val -79389"/>
              <a:gd name="adj2" fmla="val -16923"/>
            </a:avLst>
          </a:prstGeom>
          <a:solidFill>
            <a:srgbClr val="CFCFC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389" name="フローチャート: 内部記憶 388">
            <a:extLst>
              <a:ext uri="{FF2B5EF4-FFF2-40B4-BE49-F238E27FC236}">
                <a16:creationId xmlns:a16="http://schemas.microsoft.com/office/drawing/2014/main" id="{B646BB33-34A7-4A14-8E23-FED63BF5AE22}"/>
              </a:ext>
            </a:extLst>
          </p:cNvPr>
          <p:cNvSpPr/>
          <p:nvPr/>
        </p:nvSpPr>
        <p:spPr>
          <a:xfrm>
            <a:off x="6382223" y="2520056"/>
            <a:ext cx="710911" cy="546778"/>
          </a:xfrm>
          <a:prstGeom prst="flowChartInternalStorag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A</a:t>
            </a: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県</a:t>
            </a:r>
            <a:endParaRPr kumimoji="1" lang="en-US" altLang="ja-JP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データ</a:t>
            </a:r>
          </a:p>
        </p:txBody>
      </p:sp>
      <p:sp>
        <p:nvSpPr>
          <p:cNvPr id="390" name="フローチャート: 内部記憶 389">
            <a:extLst>
              <a:ext uri="{FF2B5EF4-FFF2-40B4-BE49-F238E27FC236}">
                <a16:creationId xmlns:a16="http://schemas.microsoft.com/office/drawing/2014/main" id="{677667CF-6933-4C5B-BFF2-B4649215033D}"/>
              </a:ext>
            </a:extLst>
          </p:cNvPr>
          <p:cNvSpPr/>
          <p:nvPr/>
        </p:nvSpPr>
        <p:spPr>
          <a:xfrm>
            <a:off x="7163792" y="2520056"/>
            <a:ext cx="710911" cy="546778"/>
          </a:xfrm>
          <a:prstGeom prst="flowChartInternalStorag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B</a:t>
            </a: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県</a:t>
            </a:r>
            <a:endParaRPr kumimoji="1" lang="en-US" altLang="ja-JP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データ</a:t>
            </a:r>
          </a:p>
        </p:txBody>
      </p:sp>
      <p:sp>
        <p:nvSpPr>
          <p:cNvPr id="391" name="テキスト ボックス 390">
            <a:extLst>
              <a:ext uri="{FF2B5EF4-FFF2-40B4-BE49-F238E27FC236}">
                <a16:creationId xmlns:a16="http://schemas.microsoft.com/office/drawing/2014/main" id="{959DE5B6-0055-4511-91A0-6087AA5A429B}"/>
              </a:ext>
            </a:extLst>
          </p:cNvPr>
          <p:cNvSpPr txBox="1"/>
          <p:nvPr/>
        </p:nvSpPr>
        <p:spPr>
          <a:xfrm>
            <a:off x="7928140" y="2655910"/>
            <a:ext cx="536473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・・・</a:t>
            </a:r>
          </a:p>
        </p:txBody>
      </p:sp>
      <p:sp>
        <p:nvSpPr>
          <p:cNvPr id="392" name="テキスト ボックス 391">
            <a:extLst>
              <a:ext uri="{FF2B5EF4-FFF2-40B4-BE49-F238E27FC236}">
                <a16:creationId xmlns:a16="http://schemas.microsoft.com/office/drawing/2014/main" id="{2CB49E42-BED7-4FF2-A576-E032DAC5DDB2}"/>
              </a:ext>
            </a:extLst>
          </p:cNvPr>
          <p:cNvSpPr txBox="1"/>
          <p:nvPr/>
        </p:nvSpPr>
        <p:spPr>
          <a:xfrm>
            <a:off x="6251488" y="3166633"/>
            <a:ext cx="2304292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全都道府県のデータを格納</a:t>
            </a:r>
          </a:p>
        </p:txBody>
      </p:sp>
      <p:sp>
        <p:nvSpPr>
          <p:cNvPr id="398" name="吹き出し: 四角形 397">
            <a:extLst>
              <a:ext uri="{FF2B5EF4-FFF2-40B4-BE49-F238E27FC236}">
                <a16:creationId xmlns:a16="http://schemas.microsoft.com/office/drawing/2014/main" id="{F3AEA120-8F9B-475E-9A22-8C5B6EF1801C}"/>
              </a:ext>
            </a:extLst>
          </p:cNvPr>
          <p:cNvSpPr/>
          <p:nvPr/>
        </p:nvSpPr>
        <p:spPr>
          <a:xfrm>
            <a:off x="1421407" y="2106768"/>
            <a:ext cx="2127939" cy="1387955"/>
          </a:xfrm>
          <a:prstGeom prst="wedgeRectCallout">
            <a:avLst>
              <a:gd name="adj1" fmla="val 63904"/>
              <a:gd name="adj2" fmla="val 35470"/>
            </a:avLst>
          </a:prstGeom>
          <a:solidFill>
            <a:srgbClr val="CFCFC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399" name="テキスト ボックス 398">
            <a:extLst>
              <a:ext uri="{FF2B5EF4-FFF2-40B4-BE49-F238E27FC236}">
                <a16:creationId xmlns:a16="http://schemas.microsoft.com/office/drawing/2014/main" id="{2DAB0778-8852-4274-83ED-E5409E47BC3E}"/>
              </a:ext>
            </a:extLst>
          </p:cNvPr>
          <p:cNvSpPr txBox="1"/>
          <p:nvPr/>
        </p:nvSpPr>
        <p:spPr>
          <a:xfrm>
            <a:off x="1471736" y="3502973"/>
            <a:ext cx="2304292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各都道府県のページを設定</a:t>
            </a:r>
          </a:p>
        </p:txBody>
      </p:sp>
      <p:sp>
        <p:nvSpPr>
          <p:cNvPr id="400" name="テキスト ボックス 399">
            <a:extLst>
              <a:ext uri="{FF2B5EF4-FFF2-40B4-BE49-F238E27FC236}">
                <a16:creationId xmlns:a16="http://schemas.microsoft.com/office/drawing/2014/main" id="{E66146D7-68C7-4B96-ABF1-B1EEF351D7CC}"/>
              </a:ext>
            </a:extLst>
          </p:cNvPr>
          <p:cNvSpPr txBox="1"/>
          <p:nvPr/>
        </p:nvSpPr>
        <p:spPr>
          <a:xfrm>
            <a:off x="3141745" y="2957728"/>
            <a:ext cx="536473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・・・</a:t>
            </a:r>
          </a:p>
        </p:txBody>
      </p:sp>
      <p:sp>
        <p:nvSpPr>
          <p:cNvPr id="402" name="四角形: 角を丸くする 401">
            <a:extLst>
              <a:ext uri="{FF2B5EF4-FFF2-40B4-BE49-F238E27FC236}">
                <a16:creationId xmlns:a16="http://schemas.microsoft.com/office/drawing/2014/main" id="{81F301A9-9A75-437C-8545-3AC7CF868AD6}"/>
              </a:ext>
            </a:extLst>
          </p:cNvPr>
          <p:cNvSpPr/>
          <p:nvPr/>
        </p:nvSpPr>
        <p:spPr>
          <a:xfrm>
            <a:off x="7339980" y="1939217"/>
            <a:ext cx="1296296" cy="307619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厚生労働省</a:t>
            </a:r>
          </a:p>
        </p:txBody>
      </p:sp>
      <p:grpSp>
        <p:nvGrpSpPr>
          <p:cNvPr id="149" name="グループ化 148">
            <a:extLst>
              <a:ext uri="{FF2B5EF4-FFF2-40B4-BE49-F238E27FC236}">
                <a16:creationId xmlns:a16="http://schemas.microsoft.com/office/drawing/2014/main" id="{55A3AA15-7CE8-43B6-BAC9-EFC42DA121B5}"/>
              </a:ext>
            </a:extLst>
          </p:cNvPr>
          <p:cNvGrpSpPr/>
          <p:nvPr/>
        </p:nvGrpSpPr>
        <p:grpSpPr>
          <a:xfrm>
            <a:off x="4158376" y="2432122"/>
            <a:ext cx="1479177" cy="522397"/>
            <a:chOff x="2667363" y="2989821"/>
            <a:chExt cx="1468563" cy="551740"/>
          </a:xfrm>
        </p:grpSpPr>
        <p:sp>
          <p:nvSpPr>
            <p:cNvPr id="150" name="フローチャート: 磁気ディスク 149">
              <a:extLst>
                <a:ext uri="{FF2B5EF4-FFF2-40B4-BE49-F238E27FC236}">
                  <a16:creationId xmlns:a16="http://schemas.microsoft.com/office/drawing/2014/main" id="{F493942C-CF5A-47C7-BBD8-11BB8CC9D7F9}"/>
                </a:ext>
              </a:extLst>
            </p:cNvPr>
            <p:cNvSpPr/>
            <p:nvPr/>
          </p:nvSpPr>
          <p:spPr>
            <a:xfrm>
              <a:off x="2667363" y="2989821"/>
              <a:ext cx="1468563" cy="551740"/>
            </a:xfrm>
            <a:prstGeom prst="flowChartMagneticDisk">
              <a:avLst/>
            </a:prstGeom>
            <a:solidFill>
              <a:srgbClr val="3E5E84"/>
            </a:solidFill>
            <a:ln w="9525" cap="flat" cmpd="sng" algn="ctr">
              <a:solidFill>
                <a:srgbClr val="5C5C5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データ</a:t>
              </a:r>
              <a:endParaRPr kumimoji="1" lang="en-US" altLang="ja-JP" sz="1400" b="1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sp>
          <p:nvSpPr>
            <p:cNvPr id="151" name="正方形/長方形 150">
              <a:extLst>
                <a:ext uri="{FF2B5EF4-FFF2-40B4-BE49-F238E27FC236}">
                  <a16:creationId xmlns:a16="http://schemas.microsoft.com/office/drawing/2014/main" id="{616DBD6A-A726-4664-8FFD-4AAE5082E80E}"/>
                </a:ext>
              </a:extLst>
            </p:cNvPr>
            <p:cNvSpPr/>
            <p:nvPr/>
          </p:nvSpPr>
          <p:spPr>
            <a:xfrm>
              <a:off x="2745673" y="3108949"/>
              <a:ext cx="1064597" cy="26817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</p:grpSp>
      <p:sp>
        <p:nvSpPr>
          <p:cNvPr id="152" name="正方形/長方形 151">
            <a:extLst>
              <a:ext uri="{FF2B5EF4-FFF2-40B4-BE49-F238E27FC236}">
                <a16:creationId xmlns:a16="http://schemas.microsoft.com/office/drawing/2014/main" id="{ADE5246E-9EC2-4211-B1C2-4BBD32801B6C}"/>
              </a:ext>
            </a:extLst>
          </p:cNvPr>
          <p:cNvSpPr/>
          <p:nvPr/>
        </p:nvSpPr>
        <p:spPr>
          <a:xfrm>
            <a:off x="3868892" y="3227470"/>
            <a:ext cx="2058144" cy="53012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医療情報ネット</a:t>
            </a:r>
            <a:endParaRPr kumimoji="1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cxnSp>
        <p:nvCxnSpPr>
          <p:cNvPr id="153" name="直線コネクタ 152">
            <a:extLst>
              <a:ext uri="{FF2B5EF4-FFF2-40B4-BE49-F238E27FC236}">
                <a16:creationId xmlns:a16="http://schemas.microsoft.com/office/drawing/2014/main" id="{E7BEBED0-814E-4559-8AFE-C92FFD2895C2}"/>
              </a:ext>
            </a:extLst>
          </p:cNvPr>
          <p:cNvCxnSpPr>
            <a:cxnSpLocks/>
            <a:stCxn id="152" idx="0"/>
            <a:endCxn id="150" idx="3"/>
          </p:cNvCxnSpPr>
          <p:nvPr/>
        </p:nvCxnSpPr>
        <p:spPr bwMode="gray">
          <a:xfrm flipV="1">
            <a:off x="4897964" y="2954519"/>
            <a:ext cx="1" cy="272951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4" name="正方形/長方形 153">
            <a:extLst>
              <a:ext uri="{FF2B5EF4-FFF2-40B4-BE49-F238E27FC236}">
                <a16:creationId xmlns:a16="http://schemas.microsoft.com/office/drawing/2014/main" id="{3FFDAE63-793C-47A5-9ADD-28C14DFA3C85}"/>
              </a:ext>
            </a:extLst>
          </p:cNvPr>
          <p:cNvSpPr/>
          <p:nvPr/>
        </p:nvSpPr>
        <p:spPr>
          <a:xfrm>
            <a:off x="7645064" y="5521213"/>
            <a:ext cx="2133471" cy="110962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住民・患者</a:t>
            </a:r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grpSp>
        <p:nvGrpSpPr>
          <p:cNvPr id="157" name="Group 238">
            <a:extLst>
              <a:ext uri="{FF2B5EF4-FFF2-40B4-BE49-F238E27FC236}">
                <a16:creationId xmlns:a16="http://schemas.microsoft.com/office/drawing/2014/main" id="{2CC3148B-10BD-410A-A336-F018ACC5C5D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857145" y="6278331"/>
            <a:ext cx="294548" cy="160663"/>
            <a:chOff x="2051" y="-356"/>
            <a:chExt cx="2137" cy="1167"/>
          </a:xfrm>
        </p:grpSpPr>
        <p:sp>
          <p:nvSpPr>
            <p:cNvPr id="161" name="Freeform 239">
              <a:extLst>
                <a:ext uri="{FF2B5EF4-FFF2-40B4-BE49-F238E27FC236}">
                  <a16:creationId xmlns:a16="http://schemas.microsoft.com/office/drawing/2014/main" id="{B2602220-81E4-423E-9F50-F24233AD4032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2051" y="-356"/>
              <a:ext cx="2137" cy="1167"/>
            </a:xfrm>
            <a:custGeom>
              <a:avLst/>
              <a:gdLst>
                <a:gd name="T0" fmla="*/ 905 w 905"/>
                <a:gd name="T1" fmla="*/ 164 h 494"/>
                <a:gd name="T2" fmla="*/ 744 w 905"/>
                <a:gd name="T3" fmla="*/ 0 h 494"/>
                <a:gd name="T4" fmla="*/ 161 w 905"/>
                <a:gd name="T5" fmla="*/ 0 h 494"/>
                <a:gd name="T6" fmla="*/ 0 w 905"/>
                <a:gd name="T7" fmla="*/ 164 h 494"/>
                <a:gd name="T8" fmla="*/ 0 w 905"/>
                <a:gd name="T9" fmla="*/ 494 h 494"/>
                <a:gd name="T10" fmla="*/ 153 w 905"/>
                <a:gd name="T11" fmla="*/ 494 h 494"/>
                <a:gd name="T12" fmla="*/ 155 w 905"/>
                <a:gd name="T13" fmla="*/ 286 h 494"/>
                <a:gd name="T14" fmla="*/ 165 w 905"/>
                <a:gd name="T15" fmla="*/ 286 h 494"/>
                <a:gd name="T16" fmla="*/ 164 w 905"/>
                <a:gd name="T17" fmla="*/ 494 h 494"/>
                <a:gd name="T18" fmla="*/ 740 w 905"/>
                <a:gd name="T19" fmla="*/ 494 h 494"/>
                <a:gd name="T20" fmla="*/ 740 w 905"/>
                <a:gd name="T21" fmla="*/ 286 h 494"/>
                <a:gd name="T22" fmla="*/ 749 w 905"/>
                <a:gd name="T23" fmla="*/ 286 h 494"/>
                <a:gd name="T24" fmla="*/ 752 w 905"/>
                <a:gd name="T25" fmla="*/ 494 h 494"/>
                <a:gd name="T26" fmla="*/ 905 w 905"/>
                <a:gd name="T27" fmla="*/ 494 h 494"/>
                <a:gd name="T28" fmla="*/ 905 w 905"/>
                <a:gd name="T29" fmla="*/ 16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05" h="494">
                  <a:moveTo>
                    <a:pt x="905" y="164"/>
                  </a:moveTo>
                  <a:cubicBezTo>
                    <a:pt x="905" y="79"/>
                    <a:pt x="830" y="0"/>
                    <a:pt x="744" y="0"/>
                  </a:cubicBezTo>
                  <a:cubicBezTo>
                    <a:pt x="743" y="0"/>
                    <a:pt x="162" y="0"/>
                    <a:pt x="161" y="0"/>
                  </a:cubicBezTo>
                  <a:cubicBezTo>
                    <a:pt x="73" y="0"/>
                    <a:pt x="0" y="81"/>
                    <a:pt x="0" y="164"/>
                  </a:cubicBezTo>
                  <a:cubicBezTo>
                    <a:pt x="0" y="494"/>
                    <a:pt x="0" y="494"/>
                    <a:pt x="0" y="494"/>
                  </a:cubicBezTo>
                  <a:cubicBezTo>
                    <a:pt x="153" y="494"/>
                    <a:pt x="153" y="494"/>
                    <a:pt x="153" y="494"/>
                  </a:cubicBezTo>
                  <a:cubicBezTo>
                    <a:pt x="155" y="286"/>
                    <a:pt x="155" y="286"/>
                    <a:pt x="155" y="286"/>
                  </a:cubicBezTo>
                  <a:cubicBezTo>
                    <a:pt x="165" y="286"/>
                    <a:pt x="165" y="286"/>
                    <a:pt x="165" y="286"/>
                  </a:cubicBezTo>
                  <a:cubicBezTo>
                    <a:pt x="165" y="286"/>
                    <a:pt x="164" y="373"/>
                    <a:pt x="164" y="494"/>
                  </a:cubicBezTo>
                  <a:cubicBezTo>
                    <a:pt x="740" y="494"/>
                    <a:pt x="740" y="494"/>
                    <a:pt x="740" y="494"/>
                  </a:cubicBezTo>
                  <a:cubicBezTo>
                    <a:pt x="740" y="373"/>
                    <a:pt x="740" y="286"/>
                    <a:pt x="740" y="286"/>
                  </a:cubicBezTo>
                  <a:cubicBezTo>
                    <a:pt x="749" y="286"/>
                    <a:pt x="749" y="286"/>
                    <a:pt x="749" y="286"/>
                  </a:cubicBezTo>
                  <a:cubicBezTo>
                    <a:pt x="752" y="494"/>
                    <a:pt x="752" y="494"/>
                    <a:pt x="752" y="494"/>
                  </a:cubicBezTo>
                  <a:cubicBezTo>
                    <a:pt x="905" y="494"/>
                    <a:pt x="905" y="494"/>
                    <a:pt x="905" y="494"/>
                  </a:cubicBezTo>
                  <a:lnTo>
                    <a:pt x="905" y="164"/>
                  </a:lnTo>
                  <a:close/>
                </a:path>
              </a:pathLst>
            </a:custGeom>
            <a:solidFill>
              <a:srgbClr val="ACAC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62" name="Rectangle 240">
              <a:extLst>
                <a:ext uri="{FF2B5EF4-FFF2-40B4-BE49-F238E27FC236}">
                  <a16:creationId xmlns:a16="http://schemas.microsoft.com/office/drawing/2014/main" id="{E68CCE98-9D70-448C-AFD4-173B6DEBF941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2807" y="-309"/>
              <a:ext cx="626" cy="1120"/>
            </a:xfrm>
            <a:prstGeom prst="rect">
              <a:avLst/>
            </a:prstGeom>
            <a:solidFill>
              <a:srgbClr val="CF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63" name="Freeform 241">
              <a:extLst>
                <a:ext uri="{FF2B5EF4-FFF2-40B4-BE49-F238E27FC236}">
                  <a16:creationId xmlns:a16="http://schemas.microsoft.com/office/drawing/2014/main" id="{BA327315-6167-4745-8E44-BF8F03EC5B37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2804" y="-309"/>
              <a:ext cx="633" cy="341"/>
            </a:xfrm>
            <a:custGeom>
              <a:avLst/>
              <a:gdLst>
                <a:gd name="T0" fmla="*/ 633 w 633"/>
                <a:gd name="T1" fmla="*/ 0 h 341"/>
                <a:gd name="T2" fmla="*/ 0 w 633"/>
                <a:gd name="T3" fmla="*/ 0 h 341"/>
                <a:gd name="T4" fmla="*/ 3 w 633"/>
                <a:gd name="T5" fmla="*/ 319 h 341"/>
                <a:gd name="T6" fmla="*/ 314 w 633"/>
                <a:gd name="T7" fmla="*/ 15 h 341"/>
                <a:gd name="T8" fmla="*/ 629 w 633"/>
                <a:gd name="T9" fmla="*/ 341 h 341"/>
                <a:gd name="T10" fmla="*/ 633 w 633"/>
                <a:gd name="T11" fmla="*/ 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3" h="341">
                  <a:moveTo>
                    <a:pt x="633" y="0"/>
                  </a:moveTo>
                  <a:lnTo>
                    <a:pt x="0" y="0"/>
                  </a:lnTo>
                  <a:lnTo>
                    <a:pt x="3" y="319"/>
                  </a:lnTo>
                  <a:lnTo>
                    <a:pt x="314" y="15"/>
                  </a:lnTo>
                  <a:lnTo>
                    <a:pt x="629" y="341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grpSp>
        <p:nvGrpSpPr>
          <p:cNvPr id="158" name="Group 242">
            <a:extLst>
              <a:ext uri="{FF2B5EF4-FFF2-40B4-BE49-F238E27FC236}">
                <a16:creationId xmlns:a16="http://schemas.microsoft.com/office/drawing/2014/main" id="{7831983D-C0F0-4948-8C1B-D3A6CFFB055D}"/>
              </a:ext>
            </a:extLst>
          </p:cNvPr>
          <p:cNvGrpSpPr>
            <a:grpSpLocks/>
          </p:cNvGrpSpPr>
          <p:nvPr/>
        </p:nvGrpSpPr>
        <p:grpSpPr bwMode="auto">
          <a:xfrm>
            <a:off x="7912322" y="6086023"/>
            <a:ext cx="184194" cy="174457"/>
            <a:chOff x="1038" y="2709"/>
            <a:chExt cx="266" cy="252"/>
          </a:xfrm>
        </p:grpSpPr>
        <p:sp>
          <p:nvSpPr>
            <p:cNvPr id="159" name="Freeform 243">
              <a:extLst>
                <a:ext uri="{FF2B5EF4-FFF2-40B4-BE49-F238E27FC236}">
                  <a16:creationId xmlns:a16="http://schemas.microsoft.com/office/drawing/2014/main" id="{998AFBD6-019A-40A8-975E-DD13938D896F}"/>
                </a:ext>
              </a:extLst>
            </p:cNvPr>
            <p:cNvSpPr>
              <a:spLocks/>
            </p:cNvSpPr>
            <p:nvPr/>
          </p:nvSpPr>
          <p:spPr bwMode="gray">
            <a:xfrm>
              <a:off x="1038" y="2709"/>
              <a:ext cx="266" cy="252"/>
            </a:xfrm>
            <a:custGeom>
              <a:avLst/>
              <a:gdLst>
                <a:gd name="T0" fmla="*/ 113 w 113"/>
                <a:gd name="T1" fmla="*/ 49 h 107"/>
                <a:gd name="T2" fmla="*/ 98 w 113"/>
                <a:gd name="T3" fmla="*/ 33 h 107"/>
                <a:gd name="T4" fmla="*/ 78 w 113"/>
                <a:gd name="T5" fmla="*/ 16 h 107"/>
                <a:gd name="T6" fmla="*/ 75 w 113"/>
                <a:gd name="T7" fmla="*/ 16 h 107"/>
                <a:gd name="T8" fmla="*/ 57 w 113"/>
                <a:gd name="T9" fmla="*/ 0 h 107"/>
                <a:gd name="T10" fmla="*/ 38 w 113"/>
                <a:gd name="T11" fmla="*/ 15 h 107"/>
                <a:gd name="T12" fmla="*/ 38 w 113"/>
                <a:gd name="T13" fmla="*/ 15 h 107"/>
                <a:gd name="T14" fmla="*/ 26 w 113"/>
                <a:gd name="T15" fmla="*/ 9 h 107"/>
                <a:gd name="T16" fmla="*/ 11 w 113"/>
                <a:gd name="T17" fmla="*/ 25 h 107"/>
                <a:gd name="T18" fmla="*/ 14 w 113"/>
                <a:gd name="T19" fmla="*/ 34 h 107"/>
                <a:gd name="T20" fmla="*/ 0 w 113"/>
                <a:gd name="T21" fmla="*/ 48 h 107"/>
                <a:gd name="T22" fmla="*/ 9 w 113"/>
                <a:gd name="T23" fmla="*/ 62 h 107"/>
                <a:gd name="T24" fmla="*/ 4 w 113"/>
                <a:gd name="T25" fmla="*/ 73 h 107"/>
                <a:gd name="T26" fmla="*/ 18 w 113"/>
                <a:gd name="T27" fmla="*/ 87 h 107"/>
                <a:gd name="T28" fmla="*/ 20 w 113"/>
                <a:gd name="T29" fmla="*/ 87 h 107"/>
                <a:gd name="T30" fmla="*/ 56 w 113"/>
                <a:gd name="T31" fmla="*/ 107 h 107"/>
                <a:gd name="T32" fmla="*/ 94 w 113"/>
                <a:gd name="T33" fmla="*/ 81 h 107"/>
                <a:gd name="T34" fmla="*/ 95 w 113"/>
                <a:gd name="T35" fmla="*/ 81 h 107"/>
                <a:gd name="T36" fmla="*/ 109 w 113"/>
                <a:gd name="T37" fmla="*/ 67 h 107"/>
                <a:gd name="T38" fmla="*/ 108 w 113"/>
                <a:gd name="T39" fmla="*/ 61 h 107"/>
                <a:gd name="T40" fmla="*/ 113 w 113"/>
                <a:gd name="T41" fmla="*/ 4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3" h="107">
                  <a:moveTo>
                    <a:pt x="113" y="49"/>
                  </a:moveTo>
                  <a:cubicBezTo>
                    <a:pt x="113" y="40"/>
                    <a:pt x="106" y="33"/>
                    <a:pt x="98" y="33"/>
                  </a:cubicBezTo>
                  <a:cubicBezTo>
                    <a:pt x="98" y="23"/>
                    <a:pt x="89" y="16"/>
                    <a:pt x="78" y="16"/>
                  </a:cubicBezTo>
                  <a:cubicBezTo>
                    <a:pt x="77" y="16"/>
                    <a:pt x="76" y="16"/>
                    <a:pt x="75" y="16"/>
                  </a:cubicBezTo>
                  <a:cubicBezTo>
                    <a:pt x="74" y="7"/>
                    <a:pt x="66" y="0"/>
                    <a:pt x="57" y="0"/>
                  </a:cubicBezTo>
                  <a:cubicBezTo>
                    <a:pt x="48" y="0"/>
                    <a:pt x="40" y="6"/>
                    <a:pt x="38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5" y="11"/>
                    <a:pt x="31" y="9"/>
                    <a:pt x="26" y="9"/>
                  </a:cubicBezTo>
                  <a:cubicBezTo>
                    <a:pt x="18" y="9"/>
                    <a:pt x="11" y="16"/>
                    <a:pt x="11" y="25"/>
                  </a:cubicBezTo>
                  <a:cubicBezTo>
                    <a:pt x="11" y="28"/>
                    <a:pt x="12" y="31"/>
                    <a:pt x="14" y="34"/>
                  </a:cubicBezTo>
                  <a:cubicBezTo>
                    <a:pt x="6" y="34"/>
                    <a:pt x="0" y="41"/>
                    <a:pt x="0" y="48"/>
                  </a:cubicBezTo>
                  <a:cubicBezTo>
                    <a:pt x="0" y="55"/>
                    <a:pt x="4" y="60"/>
                    <a:pt x="9" y="62"/>
                  </a:cubicBezTo>
                  <a:cubicBezTo>
                    <a:pt x="6" y="65"/>
                    <a:pt x="4" y="68"/>
                    <a:pt x="4" y="73"/>
                  </a:cubicBezTo>
                  <a:cubicBezTo>
                    <a:pt x="4" y="80"/>
                    <a:pt x="10" y="87"/>
                    <a:pt x="18" y="87"/>
                  </a:cubicBezTo>
                  <a:cubicBezTo>
                    <a:pt x="19" y="87"/>
                    <a:pt x="19" y="87"/>
                    <a:pt x="20" y="87"/>
                  </a:cubicBezTo>
                  <a:cubicBezTo>
                    <a:pt x="27" y="99"/>
                    <a:pt x="40" y="107"/>
                    <a:pt x="56" y="107"/>
                  </a:cubicBezTo>
                  <a:cubicBezTo>
                    <a:pt x="73" y="107"/>
                    <a:pt x="88" y="97"/>
                    <a:pt x="94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03" y="81"/>
                    <a:pt x="109" y="75"/>
                    <a:pt x="109" y="67"/>
                  </a:cubicBezTo>
                  <a:cubicBezTo>
                    <a:pt x="109" y="64"/>
                    <a:pt x="109" y="62"/>
                    <a:pt x="108" y="61"/>
                  </a:cubicBezTo>
                  <a:cubicBezTo>
                    <a:pt x="111" y="58"/>
                    <a:pt x="113" y="53"/>
                    <a:pt x="113" y="49"/>
                  </a:cubicBezTo>
                </a:path>
              </a:pathLst>
            </a:cu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60" name="Freeform 244">
              <a:extLst>
                <a:ext uri="{FF2B5EF4-FFF2-40B4-BE49-F238E27FC236}">
                  <a16:creationId xmlns:a16="http://schemas.microsoft.com/office/drawing/2014/main" id="{DA2614CD-BB79-41E7-BD73-8068E0BA935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078" y="2782"/>
              <a:ext cx="179" cy="170"/>
            </a:xfrm>
            <a:custGeom>
              <a:avLst/>
              <a:gdLst>
                <a:gd name="T0" fmla="*/ 18 w 76"/>
                <a:gd name="T1" fmla="*/ 38 h 72"/>
                <a:gd name="T2" fmla="*/ 13 w 76"/>
                <a:gd name="T3" fmla="*/ 33 h 72"/>
                <a:gd name="T4" fmla="*/ 18 w 76"/>
                <a:gd name="T5" fmla="*/ 28 h 72"/>
                <a:gd name="T6" fmla="*/ 23 w 76"/>
                <a:gd name="T7" fmla="*/ 33 h 72"/>
                <a:gd name="T8" fmla="*/ 18 w 76"/>
                <a:gd name="T9" fmla="*/ 38 h 72"/>
                <a:gd name="T10" fmla="*/ 57 w 76"/>
                <a:gd name="T11" fmla="*/ 38 h 72"/>
                <a:gd name="T12" fmla="*/ 52 w 76"/>
                <a:gd name="T13" fmla="*/ 33 h 72"/>
                <a:gd name="T14" fmla="*/ 57 w 76"/>
                <a:gd name="T15" fmla="*/ 28 h 72"/>
                <a:gd name="T16" fmla="*/ 62 w 76"/>
                <a:gd name="T17" fmla="*/ 33 h 72"/>
                <a:gd name="T18" fmla="*/ 57 w 76"/>
                <a:gd name="T19" fmla="*/ 38 h 72"/>
                <a:gd name="T20" fmla="*/ 74 w 76"/>
                <a:gd name="T21" fmla="*/ 24 h 72"/>
                <a:gd name="T22" fmla="*/ 25 w 76"/>
                <a:gd name="T23" fmla="*/ 0 h 72"/>
                <a:gd name="T24" fmla="*/ 3 w 76"/>
                <a:gd name="T25" fmla="*/ 24 h 72"/>
                <a:gd name="T26" fmla="*/ 2 w 76"/>
                <a:gd name="T27" fmla="*/ 34 h 72"/>
                <a:gd name="T28" fmla="*/ 39 w 76"/>
                <a:gd name="T29" fmla="*/ 72 h 72"/>
                <a:gd name="T30" fmla="*/ 39 w 76"/>
                <a:gd name="T31" fmla="*/ 72 h 72"/>
                <a:gd name="T32" fmla="*/ 39 w 76"/>
                <a:gd name="T33" fmla="*/ 72 h 72"/>
                <a:gd name="T34" fmla="*/ 76 w 76"/>
                <a:gd name="T35" fmla="*/ 35 h 72"/>
                <a:gd name="T36" fmla="*/ 74 w 76"/>
                <a:gd name="T37" fmla="*/ 2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" h="72">
                  <a:moveTo>
                    <a:pt x="18" y="38"/>
                  </a:moveTo>
                  <a:cubicBezTo>
                    <a:pt x="15" y="38"/>
                    <a:pt x="13" y="35"/>
                    <a:pt x="13" y="33"/>
                  </a:cubicBezTo>
                  <a:cubicBezTo>
                    <a:pt x="13" y="30"/>
                    <a:pt x="15" y="28"/>
                    <a:pt x="18" y="28"/>
                  </a:cubicBezTo>
                  <a:cubicBezTo>
                    <a:pt x="21" y="28"/>
                    <a:pt x="23" y="30"/>
                    <a:pt x="23" y="33"/>
                  </a:cubicBezTo>
                  <a:cubicBezTo>
                    <a:pt x="23" y="35"/>
                    <a:pt x="21" y="38"/>
                    <a:pt x="18" y="38"/>
                  </a:cubicBezTo>
                  <a:close/>
                  <a:moveTo>
                    <a:pt x="57" y="38"/>
                  </a:moveTo>
                  <a:cubicBezTo>
                    <a:pt x="55" y="38"/>
                    <a:pt x="52" y="35"/>
                    <a:pt x="52" y="33"/>
                  </a:cubicBezTo>
                  <a:cubicBezTo>
                    <a:pt x="52" y="30"/>
                    <a:pt x="55" y="28"/>
                    <a:pt x="57" y="28"/>
                  </a:cubicBezTo>
                  <a:cubicBezTo>
                    <a:pt x="60" y="28"/>
                    <a:pt x="62" y="30"/>
                    <a:pt x="62" y="33"/>
                  </a:cubicBezTo>
                  <a:cubicBezTo>
                    <a:pt x="62" y="35"/>
                    <a:pt x="60" y="38"/>
                    <a:pt x="57" y="38"/>
                  </a:cubicBezTo>
                  <a:close/>
                  <a:moveTo>
                    <a:pt x="74" y="24"/>
                  </a:moveTo>
                  <a:cubicBezTo>
                    <a:pt x="53" y="20"/>
                    <a:pt x="34" y="14"/>
                    <a:pt x="25" y="0"/>
                  </a:cubicBezTo>
                  <a:cubicBezTo>
                    <a:pt x="19" y="14"/>
                    <a:pt x="12" y="19"/>
                    <a:pt x="3" y="24"/>
                  </a:cubicBezTo>
                  <a:cubicBezTo>
                    <a:pt x="3" y="25"/>
                    <a:pt x="2" y="32"/>
                    <a:pt x="2" y="34"/>
                  </a:cubicBezTo>
                  <a:cubicBezTo>
                    <a:pt x="0" y="55"/>
                    <a:pt x="18" y="72"/>
                    <a:pt x="39" y="72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60" y="72"/>
                    <a:pt x="76" y="55"/>
                    <a:pt x="76" y="35"/>
                  </a:cubicBezTo>
                  <a:cubicBezTo>
                    <a:pt x="76" y="26"/>
                    <a:pt x="74" y="25"/>
                    <a:pt x="74" y="24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grpSp>
        <p:nvGrpSpPr>
          <p:cNvPr id="165" name="Group 218">
            <a:extLst>
              <a:ext uri="{FF2B5EF4-FFF2-40B4-BE49-F238E27FC236}">
                <a16:creationId xmlns:a16="http://schemas.microsoft.com/office/drawing/2014/main" id="{41E90BF4-D8AB-4DC1-87DD-D2B47EF9C73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189824" y="6220401"/>
            <a:ext cx="359372" cy="226198"/>
            <a:chOff x="1999" y="-509"/>
            <a:chExt cx="2150" cy="1354"/>
          </a:xfrm>
        </p:grpSpPr>
        <p:sp>
          <p:nvSpPr>
            <p:cNvPr id="172" name="Freeform 219">
              <a:extLst>
                <a:ext uri="{FF2B5EF4-FFF2-40B4-BE49-F238E27FC236}">
                  <a16:creationId xmlns:a16="http://schemas.microsoft.com/office/drawing/2014/main" id="{25264FFD-0695-47B0-AB85-6CCBC774ABCF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999" y="-509"/>
              <a:ext cx="2150" cy="1354"/>
            </a:xfrm>
            <a:custGeom>
              <a:avLst/>
              <a:gdLst>
                <a:gd name="T0" fmla="*/ 641 w 910"/>
                <a:gd name="T1" fmla="*/ 0 h 573"/>
                <a:gd name="T2" fmla="*/ 285 w 910"/>
                <a:gd name="T3" fmla="*/ 0 h 573"/>
                <a:gd name="T4" fmla="*/ 0 w 910"/>
                <a:gd name="T5" fmla="*/ 303 h 573"/>
                <a:gd name="T6" fmla="*/ 0 w 910"/>
                <a:gd name="T7" fmla="*/ 573 h 573"/>
                <a:gd name="T8" fmla="*/ 170 w 910"/>
                <a:gd name="T9" fmla="*/ 573 h 573"/>
                <a:gd name="T10" fmla="*/ 170 w 910"/>
                <a:gd name="T11" fmla="*/ 291 h 573"/>
                <a:gd name="T12" fmla="*/ 191 w 910"/>
                <a:gd name="T13" fmla="*/ 291 h 573"/>
                <a:gd name="T14" fmla="*/ 193 w 910"/>
                <a:gd name="T15" fmla="*/ 573 h 573"/>
                <a:gd name="T16" fmla="*/ 718 w 910"/>
                <a:gd name="T17" fmla="*/ 573 h 573"/>
                <a:gd name="T18" fmla="*/ 719 w 910"/>
                <a:gd name="T19" fmla="*/ 291 h 573"/>
                <a:gd name="T20" fmla="*/ 741 w 910"/>
                <a:gd name="T21" fmla="*/ 291 h 573"/>
                <a:gd name="T22" fmla="*/ 741 w 910"/>
                <a:gd name="T23" fmla="*/ 573 h 573"/>
                <a:gd name="T24" fmla="*/ 910 w 910"/>
                <a:gd name="T25" fmla="*/ 573 h 573"/>
                <a:gd name="T26" fmla="*/ 910 w 910"/>
                <a:gd name="T27" fmla="*/ 303 h 573"/>
                <a:gd name="T28" fmla="*/ 641 w 910"/>
                <a:gd name="T29" fmla="*/ 0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10" h="573">
                  <a:moveTo>
                    <a:pt x="641" y="0"/>
                  </a:moveTo>
                  <a:cubicBezTo>
                    <a:pt x="574" y="0"/>
                    <a:pt x="354" y="0"/>
                    <a:pt x="285" y="0"/>
                  </a:cubicBezTo>
                  <a:cubicBezTo>
                    <a:pt x="161" y="0"/>
                    <a:pt x="0" y="123"/>
                    <a:pt x="0" y="303"/>
                  </a:cubicBezTo>
                  <a:cubicBezTo>
                    <a:pt x="0" y="317"/>
                    <a:pt x="0" y="430"/>
                    <a:pt x="0" y="573"/>
                  </a:cubicBezTo>
                  <a:cubicBezTo>
                    <a:pt x="170" y="573"/>
                    <a:pt x="170" y="573"/>
                    <a:pt x="170" y="573"/>
                  </a:cubicBezTo>
                  <a:cubicBezTo>
                    <a:pt x="170" y="415"/>
                    <a:pt x="170" y="291"/>
                    <a:pt x="170" y="291"/>
                  </a:cubicBezTo>
                  <a:cubicBezTo>
                    <a:pt x="191" y="291"/>
                    <a:pt x="191" y="291"/>
                    <a:pt x="191" y="291"/>
                  </a:cubicBezTo>
                  <a:cubicBezTo>
                    <a:pt x="191" y="291"/>
                    <a:pt x="192" y="399"/>
                    <a:pt x="193" y="573"/>
                  </a:cubicBezTo>
                  <a:cubicBezTo>
                    <a:pt x="718" y="573"/>
                    <a:pt x="718" y="573"/>
                    <a:pt x="718" y="573"/>
                  </a:cubicBezTo>
                  <a:cubicBezTo>
                    <a:pt x="718" y="398"/>
                    <a:pt x="719" y="291"/>
                    <a:pt x="719" y="291"/>
                  </a:cubicBezTo>
                  <a:cubicBezTo>
                    <a:pt x="741" y="291"/>
                    <a:pt x="741" y="291"/>
                    <a:pt x="741" y="291"/>
                  </a:cubicBezTo>
                  <a:cubicBezTo>
                    <a:pt x="741" y="291"/>
                    <a:pt x="741" y="415"/>
                    <a:pt x="741" y="573"/>
                  </a:cubicBezTo>
                  <a:cubicBezTo>
                    <a:pt x="910" y="573"/>
                    <a:pt x="910" y="573"/>
                    <a:pt x="910" y="573"/>
                  </a:cubicBezTo>
                  <a:cubicBezTo>
                    <a:pt x="910" y="431"/>
                    <a:pt x="910" y="318"/>
                    <a:pt x="910" y="303"/>
                  </a:cubicBezTo>
                  <a:cubicBezTo>
                    <a:pt x="910" y="133"/>
                    <a:pt x="751" y="0"/>
                    <a:pt x="641" y="0"/>
                  </a:cubicBezTo>
                  <a:close/>
                </a:path>
              </a:pathLst>
            </a:custGeom>
            <a:solidFill>
              <a:srgbClr val="CF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73" name="Freeform 220">
              <a:extLst>
                <a:ext uri="{FF2B5EF4-FFF2-40B4-BE49-F238E27FC236}">
                  <a16:creationId xmlns:a16="http://schemas.microsoft.com/office/drawing/2014/main" id="{20D03869-E5E3-4A6F-B71D-00E5B4B04292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2651" y="-509"/>
              <a:ext cx="841" cy="392"/>
            </a:xfrm>
            <a:custGeom>
              <a:avLst/>
              <a:gdLst>
                <a:gd name="T0" fmla="*/ 841 w 841"/>
                <a:gd name="T1" fmla="*/ 0 h 392"/>
                <a:gd name="T2" fmla="*/ 0 w 841"/>
                <a:gd name="T3" fmla="*/ 0 h 392"/>
                <a:gd name="T4" fmla="*/ 5 w 841"/>
                <a:gd name="T5" fmla="*/ 392 h 392"/>
                <a:gd name="T6" fmla="*/ 418 w 841"/>
                <a:gd name="T7" fmla="*/ 177 h 392"/>
                <a:gd name="T8" fmla="*/ 834 w 841"/>
                <a:gd name="T9" fmla="*/ 392 h 392"/>
                <a:gd name="T10" fmla="*/ 841 w 841"/>
                <a:gd name="T11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1" h="392">
                  <a:moveTo>
                    <a:pt x="841" y="0"/>
                  </a:moveTo>
                  <a:lnTo>
                    <a:pt x="0" y="0"/>
                  </a:lnTo>
                  <a:lnTo>
                    <a:pt x="5" y="392"/>
                  </a:lnTo>
                  <a:lnTo>
                    <a:pt x="418" y="177"/>
                  </a:lnTo>
                  <a:lnTo>
                    <a:pt x="834" y="392"/>
                  </a:lnTo>
                  <a:lnTo>
                    <a:pt x="841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74" name="Oval 221">
              <a:extLst>
                <a:ext uri="{FF2B5EF4-FFF2-40B4-BE49-F238E27FC236}">
                  <a16:creationId xmlns:a16="http://schemas.microsoft.com/office/drawing/2014/main" id="{B08A07C4-A42E-487D-B797-1D5BBDC374E7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3036" y="35"/>
              <a:ext cx="107" cy="103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75" name="Oval 222">
              <a:extLst>
                <a:ext uri="{FF2B5EF4-FFF2-40B4-BE49-F238E27FC236}">
                  <a16:creationId xmlns:a16="http://schemas.microsoft.com/office/drawing/2014/main" id="{C2473B51-A2E5-4968-8092-7CF700668354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3036" y="389"/>
              <a:ext cx="107" cy="106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grpSp>
        <p:nvGrpSpPr>
          <p:cNvPr id="166" name="Group 223">
            <a:extLst>
              <a:ext uri="{FF2B5EF4-FFF2-40B4-BE49-F238E27FC236}">
                <a16:creationId xmlns:a16="http://schemas.microsoft.com/office/drawing/2014/main" id="{D7BC1922-D693-47FF-9060-6BA025AE4B4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286766" y="6078415"/>
            <a:ext cx="172342" cy="179196"/>
            <a:chOff x="2580" y="-1357"/>
            <a:chExt cx="1030" cy="1073"/>
          </a:xfrm>
        </p:grpSpPr>
        <p:sp>
          <p:nvSpPr>
            <p:cNvPr id="167" name="Freeform 224">
              <a:extLst>
                <a:ext uri="{FF2B5EF4-FFF2-40B4-BE49-F238E27FC236}">
                  <a16:creationId xmlns:a16="http://schemas.microsoft.com/office/drawing/2014/main" id="{5030CF15-D35D-4E2A-B681-50AEC3428E0C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2580" y="-1357"/>
              <a:ext cx="1030" cy="1073"/>
            </a:xfrm>
            <a:custGeom>
              <a:avLst/>
              <a:gdLst>
                <a:gd name="T0" fmla="*/ 415 w 436"/>
                <a:gd name="T1" fmla="*/ 113 h 454"/>
                <a:gd name="T2" fmla="*/ 333 w 436"/>
                <a:gd name="T3" fmla="*/ 69 h 454"/>
                <a:gd name="T4" fmla="*/ 330 w 436"/>
                <a:gd name="T5" fmla="*/ 59 h 454"/>
                <a:gd name="T6" fmla="*/ 78 w 436"/>
                <a:gd name="T7" fmla="*/ 65 h 454"/>
                <a:gd name="T8" fmla="*/ 19 w 436"/>
                <a:gd name="T9" fmla="*/ 158 h 454"/>
                <a:gd name="T10" fmla="*/ 0 w 436"/>
                <a:gd name="T11" fmla="*/ 245 h 454"/>
                <a:gd name="T12" fmla="*/ 209 w 436"/>
                <a:gd name="T13" fmla="*/ 454 h 454"/>
                <a:gd name="T14" fmla="*/ 418 w 436"/>
                <a:gd name="T15" fmla="*/ 245 h 454"/>
                <a:gd name="T16" fmla="*/ 415 w 436"/>
                <a:gd name="T17" fmla="*/ 209 h 454"/>
                <a:gd name="T18" fmla="*/ 415 w 436"/>
                <a:gd name="T19" fmla="*/ 11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6" h="454">
                  <a:moveTo>
                    <a:pt x="415" y="113"/>
                  </a:moveTo>
                  <a:cubicBezTo>
                    <a:pt x="399" y="84"/>
                    <a:pt x="361" y="47"/>
                    <a:pt x="333" y="69"/>
                  </a:cubicBezTo>
                  <a:cubicBezTo>
                    <a:pt x="333" y="66"/>
                    <a:pt x="332" y="63"/>
                    <a:pt x="330" y="59"/>
                  </a:cubicBezTo>
                  <a:cubicBezTo>
                    <a:pt x="307" y="0"/>
                    <a:pt x="152" y="8"/>
                    <a:pt x="78" y="65"/>
                  </a:cubicBezTo>
                  <a:cubicBezTo>
                    <a:pt x="40" y="95"/>
                    <a:pt x="23" y="138"/>
                    <a:pt x="19" y="158"/>
                  </a:cubicBezTo>
                  <a:cubicBezTo>
                    <a:pt x="7" y="185"/>
                    <a:pt x="0" y="214"/>
                    <a:pt x="0" y="245"/>
                  </a:cubicBezTo>
                  <a:cubicBezTo>
                    <a:pt x="0" y="360"/>
                    <a:pt x="94" y="454"/>
                    <a:pt x="209" y="454"/>
                  </a:cubicBezTo>
                  <a:cubicBezTo>
                    <a:pt x="325" y="454"/>
                    <a:pt x="418" y="360"/>
                    <a:pt x="418" y="245"/>
                  </a:cubicBezTo>
                  <a:cubicBezTo>
                    <a:pt x="418" y="233"/>
                    <a:pt x="417" y="221"/>
                    <a:pt x="415" y="209"/>
                  </a:cubicBezTo>
                  <a:cubicBezTo>
                    <a:pt x="436" y="167"/>
                    <a:pt x="431" y="142"/>
                    <a:pt x="415" y="113"/>
                  </a:cubicBezTo>
                  <a:close/>
                </a:path>
              </a:pathLst>
            </a:cu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68" name="Freeform 225">
              <a:extLst>
                <a:ext uri="{FF2B5EF4-FFF2-40B4-BE49-F238E27FC236}">
                  <a16:creationId xmlns:a16="http://schemas.microsoft.com/office/drawing/2014/main" id="{D8F41420-C1EC-4913-BC95-13122D575590}"/>
                </a:ext>
              </a:extLst>
            </p:cNvPr>
            <p:cNvSpPr>
              <a:spLocks noChangeAspect="1" noEditPoints="1"/>
            </p:cNvSpPr>
            <p:nvPr/>
          </p:nvSpPr>
          <p:spPr bwMode="gray">
            <a:xfrm>
              <a:off x="2639" y="-1184"/>
              <a:ext cx="870" cy="841"/>
            </a:xfrm>
            <a:custGeom>
              <a:avLst/>
              <a:gdLst>
                <a:gd name="T0" fmla="*/ 295 w 368"/>
                <a:gd name="T1" fmla="*/ 25 h 356"/>
                <a:gd name="T2" fmla="*/ 43 w 368"/>
                <a:gd name="T3" fmla="*/ 55 h 356"/>
                <a:gd name="T4" fmla="*/ 0 w 368"/>
                <a:gd name="T5" fmla="*/ 172 h 356"/>
                <a:gd name="T6" fmla="*/ 184 w 368"/>
                <a:gd name="T7" fmla="*/ 356 h 356"/>
                <a:gd name="T8" fmla="*/ 368 w 368"/>
                <a:gd name="T9" fmla="*/ 172 h 356"/>
                <a:gd name="T10" fmla="*/ 355 w 368"/>
                <a:gd name="T11" fmla="*/ 103 h 356"/>
                <a:gd name="T12" fmla="*/ 304 w 368"/>
                <a:gd name="T13" fmla="*/ 33 h 356"/>
                <a:gd name="T14" fmla="*/ 295 w 368"/>
                <a:gd name="T15" fmla="*/ 25 h 356"/>
                <a:gd name="T16" fmla="*/ 86 w 368"/>
                <a:gd name="T17" fmla="*/ 239 h 356"/>
                <a:gd name="T18" fmla="*/ 62 w 368"/>
                <a:gd name="T19" fmla="*/ 215 h 356"/>
                <a:gd name="T20" fmla="*/ 86 w 368"/>
                <a:gd name="T21" fmla="*/ 190 h 356"/>
                <a:gd name="T22" fmla="*/ 111 w 368"/>
                <a:gd name="T23" fmla="*/ 215 h 356"/>
                <a:gd name="T24" fmla="*/ 86 w 368"/>
                <a:gd name="T25" fmla="*/ 239 h 356"/>
                <a:gd name="T26" fmla="*/ 283 w 368"/>
                <a:gd name="T27" fmla="*/ 239 h 356"/>
                <a:gd name="T28" fmla="*/ 259 w 368"/>
                <a:gd name="T29" fmla="*/ 215 h 356"/>
                <a:gd name="T30" fmla="*/ 283 w 368"/>
                <a:gd name="T31" fmla="*/ 190 h 356"/>
                <a:gd name="T32" fmla="*/ 308 w 368"/>
                <a:gd name="T33" fmla="*/ 215 h 356"/>
                <a:gd name="T34" fmla="*/ 283 w 368"/>
                <a:gd name="T35" fmla="*/ 239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8" h="356">
                  <a:moveTo>
                    <a:pt x="295" y="25"/>
                  </a:moveTo>
                  <a:cubicBezTo>
                    <a:pt x="254" y="37"/>
                    <a:pt x="140" y="0"/>
                    <a:pt x="43" y="55"/>
                  </a:cubicBezTo>
                  <a:cubicBezTo>
                    <a:pt x="16" y="87"/>
                    <a:pt x="0" y="127"/>
                    <a:pt x="0" y="172"/>
                  </a:cubicBezTo>
                  <a:cubicBezTo>
                    <a:pt x="1" y="274"/>
                    <a:pt x="83" y="356"/>
                    <a:pt x="184" y="356"/>
                  </a:cubicBezTo>
                  <a:cubicBezTo>
                    <a:pt x="286" y="356"/>
                    <a:pt x="368" y="274"/>
                    <a:pt x="368" y="172"/>
                  </a:cubicBezTo>
                  <a:cubicBezTo>
                    <a:pt x="368" y="148"/>
                    <a:pt x="363" y="124"/>
                    <a:pt x="355" y="103"/>
                  </a:cubicBezTo>
                  <a:cubicBezTo>
                    <a:pt x="335" y="80"/>
                    <a:pt x="314" y="54"/>
                    <a:pt x="304" y="33"/>
                  </a:cubicBezTo>
                  <a:cubicBezTo>
                    <a:pt x="301" y="30"/>
                    <a:pt x="298" y="28"/>
                    <a:pt x="295" y="25"/>
                  </a:cubicBezTo>
                  <a:close/>
                  <a:moveTo>
                    <a:pt x="86" y="239"/>
                  </a:moveTo>
                  <a:cubicBezTo>
                    <a:pt x="73" y="239"/>
                    <a:pt x="62" y="228"/>
                    <a:pt x="62" y="215"/>
                  </a:cubicBezTo>
                  <a:cubicBezTo>
                    <a:pt x="62" y="201"/>
                    <a:pt x="73" y="190"/>
                    <a:pt x="86" y="190"/>
                  </a:cubicBezTo>
                  <a:cubicBezTo>
                    <a:pt x="100" y="190"/>
                    <a:pt x="111" y="201"/>
                    <a:pt x="111" y="215"/>
                  </a:cubicBezTo>
                  <a:cubicBezTo>
                    <a:pt x="111" y="228"/>
                    <a:pt x="100" y="239"/>
                    <a:pt x="86" y="239"/>
                  </a:cubicBezTo>
                  <a:close/>
                  <a:moveTo>
                    <a:pt x="283" y="239"/>
                  </a:moveTo>
                  <a:cubicBezTo>
                    <a:pt x="270" y="239"/>
                    <a:pt x="259" y="228"/>
                    <a:pt x="259" y="215"/>
                  </a:cubicBezTo>
                  <a:cubicBezTo>
                    <a:pt x="259" y="201"/>
                    <a:pt x="270" y="190"/>
                    <a:pt x="283" y="190"/>
                  </a:cubicBezTo>
                  <a:cubicBezTo>
                    <a:pt x="297" y="190"/>
                    <a:pt x="308" y="201"/>
                    <a:pt x="308" y="215"/>
                  </a:cubicBezTo>
                  <a:cubicBezTo>
                    <a:pt x="308" y="228"/>
                    <a:pt x="297" y="239"/>
                    <a:pt x="283" y="239"/>
                  </a:cubicBez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69" name="Freeform 226">
              <a:extLst>
                <a:ext uri="{FF2B5EF4-FFF2-40B4-BE49-F238E27FC236}">
                  <a16:creationId xmlns:a16="http://schemas.microsoft.com/office/drawing/2014/main" id="{BAD25A9E-31D9-479F-9D8E-A9CF84ED080F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095" y="-1286"/>
              <a:ext cx="251" cy="132"/>
            </a:xfrm>
            <a:custGeom>
              <a:avLst/>
              <a:gdLst>
                <a:gd name="T0" fmla="*/ 64 w 106"/>
                <a:gd name="T1" fmla="*/ 52 h 56"/>
                <a:gd name="T2" fmla="*/ 0 w 106"/>
                <a:gd name="T3" fmla="*/ 6 h 56"/>
                <a:gd name="T4" fmla="*/ 96 w 106"/>
                <a:gd name="T5" fmla="*/ 49 h 56"/>
                <a:gd name="T6" fmla="*/ 64 w 106"/>
                <a:gd name="T7" fmla="*/ 5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" h="56">
                  <a:moveTo>
                    <a:pt x="64" y="52"/>
                  </a:moveTo>
                  <a:cubicBezTo>
                    <a:pt x="48" y="50"/>
                    <a:pt x="22" y="3"/>
                    <a:pt x="0" y="6"/>
                  </a:cubicBezTo>
                  <a:cubicBezTo>
                    <a:pt x="51" y="0"/>
                    <a:pt x="106" y="24"/>
                    <a:pt x="96" y="49"/>
                  </a:cubicBezTo>
                  <a:cubicBezTo>
                    <a:pt x="91" y="56"/>
                    <a:pt x="79" y="54"/>
                    <a:pt x="64" y="52"/>
                  </a:cubicBezTo>
                  <a:close/>
                </a:path>
              </a:pathLst>
            </a:custGeom>
            <a:solidFill>
              <a:srgbClr val="CF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70" name="Freeform 227">
              <a:extLst>
                <a:ext uri="{FF2B5EF4-FFF2-40B4-BE49-F238E27FC236}">
                  <a16:creationId xmlns:a16="http://schemas.microsoft.com/office/drawing/2014/main" id="{AC659D2F-B275-4FD2-8740-1BF9D6BB2277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2800" y="-1243"/>
              <a:ext cx="281" cy="106"/>
            </a:xfrm>
            <a:custGeom>
              <a:avLst/>
              <a:gdLst>
                <a:gd name="T0" fmla="*/ 119 w 119"/>
                <a:gd name="T1" fmla="*/ 30 h 45"/>
                <a:gd name="T2" fmla="*/ 0 w 119"/>
                <a:gd name="T3" fmla="*/ 45 h 45"/>
                <a:gd name="T4" fmla="*/ 58 w 119"/>
                <a:gd name="T5" fmla="*/ 6 h 45"/>
                <a:gd name="T6" fmla="*/ 119 w 119"/>
                <a:gd name="T7" fmla="*/ 3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" h="45">
                  <a:moveTo>
                    <a:pt x="119" y="30"/>
                  </a:moveTo>
                  <a:cubicBezTo>
                    <a:pt x="70" y="25"/>
                    <a:pt x="25" y="35"/>
                    <a:pt x="0" y="45"/>
                  </a:cubicBezTo>
                  <a:cubicBezTo>
                    <a:pt x="14" y="24"/>
                    <a:pt x="31" y="13"/>
                    <a:pt x="58" y="6"/>
                  </a:cubicBezTo>
                  <a:cubicBezTo>
                    <a:pt x="79" y="0"/>
                    <a:pt x="104" y="26"/>
                    <a:pt x="119" y="30"/>
                  </a:cubicBezTo>
                  <a:close/>
                </a:path>
              </a:pathLst>
            </a:custGeom>
            <a:solidFill>
              <a:srgbClr val="CF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71" name="Freeform 228">
              <a:extLst>
                <a:ext uri="{FF2B5EF4-FFF2-40B4-BE49-F238E27FC236}">
                  <a16:creationId xmlns:a16="http://schemas.microsoft.com/office/drawing/2014/main" id="{87860DE7-3BAB-4095-AAE1-9EC69387CDBB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409" y="-1196"/>
              <a:ext cx="170" cy="255"/>
            </a:xfrm>
            <a:custGeom>
              <a:avLst/>
              <a:gdLst>
                <a:gd name="T0" fmla="*/ 55 w 72"/>
                <a:gd name="T1" fmla="*/ 108 h 108"/>
                <a:gd name="T2" fmla="*/ 0 w 72"/>
                <a:gd name="T3" fmla="*/ 24 h 108"/>
                <a:gd name="T4" fmla="*/ 55 w 72"/>
                <a:gd name="T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" h="108">
                  <a:moveTo>
                    <a:pt x="55" y="108"/>
                  </a:moveTo>
                  <a:cubicBezTo>
                    <a:pt x="72" y="65"/>
                    <a:pt x="11" y="0"/>
                    <a:pt x="0" y="24"/>
                  </a:cubicBezTo>
                  <a:cubicBezTo>
                    <a:pt x="2" y="40"/>
                    <a:pt x="33" y="78"/>
                    <a:pt x="55" y="108"/>
                  </a:cubicBezTo>
                  <a:close/>
                </a:path>
              </a:pathLst>
            </a:custGeom>
            <a:solidFill>
              <a:srgbClr val="CF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pic>
        <p:nvPicPr>
          <p:cNvPr id="176" name="グラフィックス 175" descr="スマートフォン">
            <a:extLst>
              <a:ext uri="{FF2B5EF4-FFF2-40B4-BE49-F238E27FC236}">
                <a16:creationId xmlns:a16="http://schemas.microsoft.com/office/drawing/2014/main" id="{7EA192A3-571B-4553-B6EF-EFC5626EC3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56739" y="6122124"/>
            <a:ext cx="296379" cy="296379"/>
          </a:xfrm>
          <a:prstGeom prst="rect">
            <a:avLst/>
          </a:prstGeom>
        </p:spPr>
      </p:pic>
      <p:pic>
        <p:nvPicPr>
          <p:cNvPr id="177" name="グラフィックス 176" descr="インターネット">
            <a:extLst>
              <a:ext uri="{FF2B5EF4-FFF2-40B4-BE49-F238E27FC236}">
                <a16:creationId xmlns:a16="http://schemas.microsoft.com/office/drawing/2014/main" id="{9910B894-7CC9-4819-8E91-3633BA4E3F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78002" y="5832644"/>
            <a:ext cx="320936" cy="320936"/>
          </a:xfrm>
          <a:prstGeom prst="rect">
            <a:avLst/>
          </a:prstGeom>
        </p:spPr>
      </p:pic>
      <p:pic>
        <p:nvPicPr>
          <p:cNvPr id="178" name="グラフィックス 177" descr="コンピューター">
            <a:extLst>
              <a:ext uri="{FF2B5EF4-FFF2-40B4-BE49-F238E27FC236}">
                <a16:creationId xmlns:a16="http://schemas.microsoft.com/office/drawing/2014/main" id="{307584B3-9F3D-4D72-9CA1-D4595976411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286774" y="6112317"/>
            <a:ext cx="314942" cy="314942"/>
          </a:xfrm>
          <a:prstGeom prst="rect">
            <a:avLst/>
          </a:prstGeom>
        </p:spPr>
      </p:pic>
      <p:pic>
        <p:nvPicPr>
          <p:cNvPr id="179" name="グラフィックス 178" descr="タブレット">
            <a:extLst>
              <a:ext uri="{FF2B5EF4-FFF2-40B4-BE49-F238E27FC236}">
                <a16:creationId xmlns:a16="http://schemas.microsoft.com/office/drawing/2014/main" id="{9064CBB7-4EA0-4702-80E2-129D0778AF5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854643" y="5843577"/>
            <a:ext cx="299070" cy="299070"/>
          </a:xfrm>
          <a:prstGeom prst="rect">
            <a:avLst/>
          </a:prstGeom>
        </p:spPr>
      </p:pic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3FA2EDD4-D131-423F-B32F-954083E7CA8B}"/>
              </a:ext>
            </a:extLst>
          </p:cNvPr>
          <p:cNvGrpSpPr/>
          <p:nvPr/>
        </p:nvGrpSpPr>
        <p:grpSpPr>
          <a:xfrm>
            <a:off x="1416226" y="2658277"/>
            <a:ext cx="914400" cy="914400"/>
            <a:chOff x="1416226" y="1938336"/>
            <a:chExt cx="914400" cy="914400"/>
          </a:xfrm>
        </p:grpSpPr>
        <p:pic>
          <p:nvPicPr>
            <p:cNvPr id="4" name="グラフィックス 3" descr="ブラウザー ウィンドウ">
              <a:extLst>
                <a:ext uri="{FF2B5EF4-FFF2-40B4-BE49-F238E27FC236}">
                  <a16:creationId xmlns:a16="http://schemas.microsoft.com/office/drawing/2014/main" id="{F61CEF5D-BB2D-4F01-A039-CFA2CEF48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416226" y="1938336"/>
              <a:ext cx="914400" cy="914400"/>
            </a:xfrm>
            <a:prstGeom prst="rect">
              <a:avLst/>
            </a:prstGeom>
          </p:spPr>
        </p:pic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67CA7B63-72D8-4200-8149-6211175F1E4E}"/>
                </a:ext>
              </a:extLst>
            </p:cNvPr>
            <p:cNvSpPr/>
            <p:nvPr/>
          </p:nvSpPr>
          <p:spPr>
            <a:xfrm>
              <a:off x="1529927" y="2219312"/>
              <a:ext cx="684406" cy="43384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A</a:t>
              </a:r>
              <a:r>
                <a:rPr kumimoji="1" lang="ja-JP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県</a:t>
              </a:r>
              <a:endPara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ページ</a:t>
              </a:r>
            </a:p>
          </p:txBody>
        </p:sp>
      </p:grpSp>
      <p:grpSp>
        <p:nvGrpSpPr>
          <p:cNvPr id="184" name="グループ化 183">
            <a:extLst>
              <a:ext uri="{FF2B5EF4-FFF2-40B4-BE49-F238E27FC236}">
                <a16:creationId xmlns:a16="http://schemas.microsoft.com/office/drawing/2014/main" id="{B63B9F56-57F3-40DF-8FBE-8D55911F2290}"/>
              </a:ext>
            </a:extLst>
          </p:cNvPr>
          <p:cNvGrpSpPr/>
          <p:nvPr/>
        </p:nvGrpSpPr>
        <p:grpSpPr>
          <a:xfrm>
            <a:off x="2221117" y="2658277"/>
            <a:ext cx="914400" cy="914400"/>
            <a:chOff x="1416226" y="1938336"/>
            <a:chExt cx="914400" cy="914400"/>
          </a:xfrm>
        </p:grpSpPr>
        <p:pic>
          <p:nvPicPr>
            <p:cNvPr id="185" name="グラフィックス 184" descr="ブラウザー ウィンドウ">
              <a:extLst>
                <a:ext uri="{FF2B5EF4-FFF2-40B4-BE49-F238E27FC236}">
                  <a16:creationId xmlns:a16="http://schemas.microsoft.com/office/drawing/2014/main" id="{403B2E72-681C-43CA-8390-AB24679359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416226" y="1938336"/>
              <a:ext cx="914400" cy="914400"/>
            </a:xfrm>
            <a:prstGeom prst="rect">
              <a:avLst/>
            </a:prstGeom>
          </p:spPr>
        </p:pic>
        <p:sp>
          <p:nvSpPr>
            <p:cNvPr id="186" name="正方形/長方形 185">
              <a:extLst>
                <a:ext uri="{FF2B5EF4-FFF2-40B4-BE49-F238E27FC236}">
                  <a16:creationId xmlns:a16="http://schemas.microsoft.com/office/drawing/2014/main" id="{D796CFE0-80F7-4016-9B19-034EA0FB8CC2}"/>
                </a:ext>
              </a:extLst>
            </p:cNvPr>
            <p:cNvSpPr/>
            <p:nvPr/>
          </p:nvSpPr>
          <p:spPr>
            <a:xfrm>
              <a:off x="1529927" y="2219312"/>
              <a:ext cx="684406" cy="43384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B</a:t>
              </a:r>
              <a:r>
                <a:rPr kumimoji="1" lang="ja-JP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県</a:t>
              </a:r>
              <a:endPara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ページ</a:t>
              </a:r>
            </a:p>
          </p:txBody>
        </p:sp>
      </p:grpSp>
      <p:grpSp>
        <p:nvGrpSpPr>
          <p:cNvPr id="190" name="グループ化 189">
            <a:extLst>
              <a:ext uri="{FF2B5EF4-FFF2-40B4-BE49-F238E27FC236}">
                <a16:creationId xmlns:a16="http://schemas.microsoft.com/office/drawing/2014/main" id="{A65984CF-0EA7-438A-9E47-31458A7F37F9}"/>
              </a:ext>
            </a:extLst>
          </p:cNvPr>
          <p:cNvGrpSpPr/>
          <p:nvPr/>
        </p:nvGrpSpPr>
        <p:grpSpPr>
          <a:xfrm>
            <a:off x="1904697" y="2038626"/>
            <a:ext cx="1243000" cy="914400"/>
            <a:chOff x="1416226" y="1938336"/>
            <a:chExt cx="914400" cy="914400"/>
          </a:xfrm>
        </p:grpSpPr>
        <p:pic>
          <p:nvPicPr>
            <p:cNvPr id="191" name="グラフィックス 190" descr="ブラウザー ウィンドウ">
              <a:extLst>
                <a:ext uri="{FF2B5EF4-FFF2-40B4-BE49-F238E27FC236}">
                  <a16:creationId xmlns:a16="http://schemas.microsoft.com/office/drawing/2014/main" id="{AF31A950-B073-4F87-82CF-7A946BE020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416226" y="1938336"/>
              <a:ext cx="914400" cy="914400"/>
            </a:xfrm>
            <a:prstGeom prst="rect">
              <a:avLst/>
            </a:prstGeom>
          </p:spPr>
        </p:pic>
        <p:sp>
          <p:nvSpPr>
            <p:cNvPr id="192" name="正方形/長方形 191">
              <a:extLst>
                <a:ext uri="{FF2B5EF4-FFF2-40B4-BE49-F238E27FC236}">
                  <a16:creationId xmlns:a16="http://schemas.microsoft.com/office/drawing/2014/main" id="{77E600FB-64E5-4FFE-B54D-7BD8B11C1D25}"/>
                </a:ext>
              </a:extLst>
            </p:cNvPr>
            <p:cNvSpPr/>
            <p:nvPr/>
          </p:nvSpPr>
          <p:spPr>
            <a:xfrm>
              <a:off x="1529927" y="2219312"/>
              <a:ext cx="684406" cy="43384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全国統一</a:t>
              </a:r>
              <a:endPara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ページ</a:t>
              </a:r>
            </a:p>
          </p:txBody>
        </p:sp>
      </p:grpSp>
      <p:sp>
        <p:nvSpPr>
          <p:cNvPr id="194" name="テキスト ボックス 193">
            <a:extLst>
              <a:ext uri="{FF2B5EF4-FFF2-40B4-BE49-F238E27FC236}">
                <a16:creationId xmlns:a16="http://schemas.microsoft.com/office/drawing/2014/main" id="{5A65D995-82CA-413F-8764-683FD29146C7}"/>
              </a:ext>
            </a:extLst>
          </p:cNvPr>
          <p:cNvSpPr txBox="1"/>
          <p:nvPr/>
        </p:nvSpPr>
        <p:spPr>
          <a:xfrm>
            <a:off x="7482486" y="4132430"/>
            <a:ext cx="2317918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医療情報ネットから検索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cxnSp>
        <p:nvCxnSpPr>
          <p:cNvPr id="181" name="直線コネクタ 180">
            <a:extLst>
              <a:ext uri="{FF2B5EF4-FFF2-40B4-BE49-F238E27FC236}">
                <a16:creationId xmlns:a16="http://schemas.microsoft.com/office/drawing/2014/main" id="{D238F7AC-E958-44C6-804A-FCAEAD189975}"/>
              </a:ext>
            </a:extLst>
          </p:cNvPr>
          <p:cNvCxnSpPr>
            <a:cxnSpLocks/>
            <a:stCxn id="195" idx="3"/>
            <a:endCxn id="152" idx="2"/>
          </p:cNvCxnSpPr>
          <p:nvPr/>
        </p:nvCxnSpPr>
        <p:spPr>
          <a:xfrm flipV="1">
            <a:off x="4897964" y="3757591"/>
            <a:ext cx="0" cy="327279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6" name="正方形/長方形 395">
            <a:extLst>
              <a:ext uri="{FF2B5EF4-FFF2-40B4-BE49-F238E27FC236}">
                <a16:creationId xmlns:a16="http://schemas.microsoft.com/office/drawing/2014/main" id="{9BB7527D-A495-493E-976C-ECAB42C07ACF}"/>
              </a:ext>
            </a:extLst>
          </p:cNvPr>
          <p:cNvSpPr/>
          <p:nvPr/>
        </p:nvSpPr>
        <p:spPr>
          <a:xfrm>
            <a:off x="3857952" y="5263667"/>
            <a:ext cx="3742940" cy="1579149"/>
          </a:xfrm>
          <a:prstGeom prst="rect">
            <a:avLst/>
          </a:prstGeom>
          <a:solidFill>
            <a:srgbClr val="E9EDF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51" name="正方形/長方形 450">
            <a:extLst>
              <a:ext uri="{FF2B5EF4-FFF2-40B4-BE49-F238E27FC236}">
                <a16:creationId xmlns:a16="http://schemas.microsoft.com/office/drawing/2014/main" id="{68C38BD1-6E29-49B2-85B9-CEF357143777}"/>
              </a:ext>
            </a:extLst>
          </p:cNvPr>
          <p:cNvSpPr/>
          <p:nvPr/>
        </p:nvSpPr>
        <p:spPr>
          <a:xfrm>
            <a:off x="5786120" y="5517453"/>
            <a:ext cx="1742400" cy="111714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病院等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grpSp>
        <p:nvGrpSpPr>
          <p:cNvPr id="452" name="Group 28">
            <a:extLst>
              <a:ext uri="{FF2B5EF4-FFF2-40B4-BE49-F238E27FC236}">
                <a16:creationId xmlns:a16="http://schemas.microsoft.com/office/drawing/2014/main" id="{B033C9A3-3CE0-452C-865E-D0349BD63040}"/>
              </a:ext>
            </a:extLst>
          </p:cNvPr>
          <p:cNvGrpSpPr>
            <a:grpSpLocks/>
          </p:cNvGrpSpPr>
          <p:nvPr/>
        </p:nvGrpSpPr>
        <p:grpSpPr bwMode="auto">
          <a:xfrm>
            <a:off x="6928044" y="6093171"/>
            <a:ext cx="389731" cy="380258"/>
            <a:chOff x="4027" y="3008"/>
            <a:chExt cx="576" cy="562"/>
          </a:xfrm>
        </p:grpSpPr>
        <p:sp>
          <p:nvSpPr>
            <p:cNvPr id="493" name="Freeform 29">
              <a:extLst>
                <a:ext uri="{FF2B5EF4-FFF2-40B4-BE49-F238E27FC236}">
                  <a16:creationId xmlns:a16="http://schemas.microsoft.com/office/drawing/2014/main" id="{EBB36D81-0DFB-46C1-8E2B-1D0F65E8FD82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164" y="3157"/>
              <a:ext cx="435" cy="373"/>
            </a:xfrm>
            <a:custGeom>
              <a:avLst/>
              <a:gdLst>
                <a:gd name="T0" fmla="*/ 67 w 218"/>
                <a:gd name="T1" fmla="*/ 149 h 187"/>
                <a:gd name="T2" fmla="*/ 148 w 218"/>
                <a:gd name="T3" fmla="*/ 149 h 187"/>
                <a:gd name="T4" fmla="*/ 148 w 218"/>
                <a:gd name="T5" fmla="*/ 165 h 187"/>
                <a:gd name="T6" fmla="*/ 85 w 218"/>
                <a:gd name="T7" fmla="*/ 165 h 187"/>
                <a:gd name="T8" fmla="*/ 33 w 218"/>
                <a:gd name="T9" fmla="*/ 181 h 187"/>
                <a:gd name="T10" fmla="*/ 25 w 218"/>
                <a:gd name="T11" fmla="*/ 171 h 187"/>
                <a:gd name="T12" fmla="*/ 10 w 218"/>
                <a:gd name="T13" fmla="*/ 174 h 187"/>
                <a:gd name="T14" fmla="*/ 4 w 218"/>
                <a:gd name="T15" fmla="*/ 173 h 187"/>
                <a:gd name="T16" fmla="*/ 0 w 218"/>
                <a:gd name="T17" fmla="*/ 185 h 187"/>
                <a:gd name="T18" fmla="*/ 0 w 218"/>
                <a:gd name="T19" fmla="*/ 187 h 187"/>
                <a:gd name="T20" fmla="*/ 33 w 218"/>
                <a:gd name="T21" fmla="*/ 187 h 187"/>
                <a:gd name="T22" fmla="*/ 33 w 218"/>
                <a:gd name="T23" fmla="*/ 187 h 187"/>
                <a:gd name="T24" fmla="*/ 85 w 218"/>
                <a:gd name="T25" fmla="*/ 187 h 187"/>
                <a:gd name="T26" fmla="*/ 208 w 218"/>
                <a:gd name="T27" fmla="*/ 187 h 187"/>
                <a:gd name="T28" fmla="*/ 208 w 218"/>
                <a:gd name="T29" fmla="*/ 165 h 187"/>
                <a:gd name="T30" fmla="*/ 176 w 218"/>
                <a:gd name="T31" fmla="*/ 165 h 187"/>
                <a:gd name="T32" fmla="*/ 176 w 218"/>
                <a:gd name="T33" fmla="*/ 149 h 187"/>
                <a:gd name="T34" fmla="*/ 205 w 218"/>
                <a:gd name="T35" fmla="*/ 149 h 187"/>
                <a:gd name="T36" fmla="*/ 218 w 218"/>
                <a:gd name="T37" fmla="*/ 3 h 187"/>
                <a:gd name="T38" fmla="*/ 218 w 218"/>
                <a:gd name="T39" fmla="*/ 3 h 187"/>
                <a:gd name="T40" fmla="*/ 218 w 218"/>
                <a:gd name="T41" fmla="*/ 3 h 187"/>
                <a:gd name="T42" fmla="*/ 213 w 218"/>
                <a:gd name="T43" fmla="*/ 0 h 187"/>
                <a:gd name="T44" fmla="*/ 70 w 218"/>
                <a:gd name="T45" fmla="*/ 0 h 187"/>
                <a:gd name="T46" fmla="*/ 70 w 218"/>
                <a:gd name="T47" fmla="*/ 0 h 187"/>
                <a:gd name="T48" fmla="*/ 70 w 218"/>
                <a:gd name="T49" fmla="*/ 1 h 187"/>
                <a:gd name="T50" fmla="*/ 60 w 218"/>
                <a:gd name="T51" fmla="*/ 145 h 187"/>
                <a:gd name="T52" fmla="*/ 67 w 218"/>
                <a:gd name="T53" fmla="*/ 149 h 187"/>
                <a:gd name="T54" fmla="*/ 156 w 218"/>
                <a:gd name="T55" fmla="*/ 165 h 187"/>
                <a:gd name="T56" fmla="*/ 156 w 218"/>
                <a:gd name="T57" fmla="*/ 165 h 187"/>
                <a:gd name="T58" fmla="*/ 156 w 218"/>
                <a:gd name="T59" fmla="*/ 149 h 187"/>
                <a:gd name="T60" fmla="*/ 156 w 218"/>
                <a:gd name="T61" fmla="*/ 149 h 187"/>
                <a:gd name="T62" fmla="*/ 156 w 218"/>
                <a:gd name="T63" fmla="*/ 165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8" h="187">
                  <a:moveTo>
                    <a:pt x="67" y="149"/>
                  </a:moveTo>
                  <a:cubicBezTo>
                    <a:pt x="148" y="149"/>
                    <a:pt x="148" y="149"/>
                    <a:pt x="148" y="149"/>
                  </a:cubicBezTo>
                  <a:cubicBezTo>
                    <a:pt x="148" y="165"/>
                    <a:pt x="148" y="165"/>
                    <a:pt x="148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33" y="181"/>
                    <a:pt x="33" y="181"/>
                    <a:pt x="33" y="181"/>
                  </a:cubicBezTo>
                  <a:cubicBezTo>
                    <a:pt x="32" y="177"/>
                    <a:pt x="29" y="173"/>
                    <a:pt x="25" y="171"/>
                  </a:cubicBezTo>
                  <a:cubicBezTo>
                    <a:pt x="21" y="172"/>
                    <a:pt x="16" y="174"/>
                    <a:pt x="10" y="174"/>
                  </a:cubicBezTo>
                  <a:cubicBezTo>
                    <a:pt x="8" y="174"/>
                    <a:pt x="6" y="174"/>
                    <a:pt x="4" y="173"/>
                  </a:cubicBezTo>
                  <a:cubicBezTo>
                    <a:pt x="1" y="176"/>
                    <a:pt x="0" y="180"/>
                    <a:pt x="0" y="185"/>
                  </a:cubicBezTo>
                  <a:cubicBezTo>
                    <a:pt x="0" y="186"/>
                    <a:pt x="0" y="186"/>
                    <a:pt x="0" y="187"/>
                  </a:cubicBezTo>
                  <a:cubicBezTo>
                    <a:pt x="26" y="187"/>
                    <a:pt x="31" y="187"/>
                    <a:pt x="33" y="187"/>
                  </a:cubicBezTo>
                  <a:cubicBezTo>
                    <a:pt x="33" y="187"/>
                    <a:pt x="33" y="187"/>
                    <a:pt x="33" y="187"/>
                  </a:cubicBezTo>
                  <a:cubicBezTo>
                    <a:pt x="85" y="187"/>
                    <a:pt x="85" y="187"/>
                    <a:pt x="85" y="187"/>
                  </a:cubicBezTo>
                  <a:cubicBezTo>
                    <a:pt x="208" y="187"/>
                    <a:pt x="208" y="187"/>
                    <a:pt x="208" y="187"/>
                  </a:cubicBezTo>
                  <a:cubicBezTo>
                    <a:pt x="208" y="165"/>
                    <a:pt x="208" y="165"/>
                    <a:pt x="208" y="165"/>
                  </a:cubicBezTo>
                  <a:cubicBezTo>
                    <a:pt x="176" y="165"/>
                    <a:pt x="176" y="165"/>
                    <a:pt x="176" y="165"/>
                  </a:cubicBezTo>
                  <a:cubicBezTo>
                    <a:pt x="176" y="149"/>
                    <a:pt x="176" y="149"/>
                    <a:pt x="176" y="149"/>
                  </a:cubicBezTo>
                  <a:cubicBezTo>
                    <a:pt x="205" y="149"/>
                    <a:pt x="205" y="149"/>
                    <a:pt x="205" y="149"/>
                  </a:cubicBezTo>
                  <a:cubicBezTo>
                    <a:pt x="218" y="3"/>
                    <a:pt x="218" y="3"/>
                    <a:pt x="218" y="3"/>
                  </a:cubicBezTo>
                  <a:cubicBezTo>
                    <a:pt x="218" y="3"/>
                    <a:pt x="218" y="3"/>
                    <a:pt x="218" y="3"/>
                  </a:cubicBezTo>
                  <a:cubicBezTo>
                    <a:pt x="218" y="3"/>
                    <a:pt x="218" y="3"/>
                    <a:pt x="218" y="3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60" y="145"/>
                    <a:pt x="60" y="145"/>
                    <a:pt x="60" y="145"/>
                  </a:cubicBezTo>
                  <a:lnTo>
                    <a:pt x="67" y="149"/>
                  </a:lnTo>
                  <a:close/>
                  <a:moveTo>
                    <a:pt x="156" y="165"/>
                  </a:moveTo>
                  <a:cubicBezTo>
                    <a:pt x="156" y="165"/>
                    <a:pt x="156" y="165"/>
                    <a:pt x="156" y="165"/>
                  </a:cubicBezTo>
                  <a:cubicBezTo>
                    <a:pt x="156" y="149"/>
                    <a:pt x="156" y="149"/>
                    <a:pt x="156" y="149"/>
                  </a:cubicBezTo>
                  <a:cubicBezTo>
                    <a:pt x="156" y="149"/>
                    <a:pt x="156" y="149"/>
                    <a:pt x="156" y="149"/>
                  </a:cubicBezTo>
                  <a:lnTo>
                    <a:pt x="156" y="165"/>
                  </a:lnTo>
                  <a:close/>
                </a:path>
              </a:pathLst>
            </a:custGeom>
            <a:solidFill>
              <a:srgbClr val="5C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94" name="Rectangle 30">
              <a:extLst>
                <a:ext uri="{FF2B5EF4-FFF2-40B4-BE49-F238E27FC236}">
                  <a16:creationId xmlns:a16="http://schemas.microsoft.com/office/drawing/2014/main" id="{0C750A67-70B1-47A2-97DE-D262DDF577A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027" y="3540"/>
              <a:ext cx="576" cy="30"/>
            </a:xfrm>
            <a:prstGeom prst="rect">
              <a:avLst/>
            </a:prstGeom>
            <a:solidFill>
              <a:srgbClr val="ACAC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grpSp>
          <p:nvGrpSpPr>
            <p:cNvPr id="495" name="Group 31">
              <a:extLst>
                <a:ext uri="{FF2B5EF4-FFF2-40B4-BE49-F238E27FC236}">
                  <a16:creationId xmlns:a16="http://schemas.microsoft.com/office/drawing/2014/main" id="{16013786-CFD8-4B4B-B73A-04B980B565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27" y="3008"/>
              <a:ext cx="399" cy="520"/>
              <a:chOff x="4027" y="3008"/>
              <a:chExt cx="399" cy="520"/>
            </a:xfrm>
          </p:grpSpPr>
          <p:sp>
            <p:nvSpPr>
              <p:cNvPr id="496" name="Oval 32">
                <a:extLst>
                  <a:ext uri="{FF2B5EF4-FFF2-40B4-BE49-F238E27FC236}">
                    <a16:creationId xmlns:a16="http://schemas.microsoft.com/office/drawing/2014/main" id="{3B5B75C6-62F6-49CB-BADE-752DAEC07CB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103" y="3008"/>
                <a:ext cx="167" cy="167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497" name="Freeform 33">
                <a:extLst>
                  <a:ext uri="{FF2B5EF4-FFF2-40B4-BE49-F238E27FC236}">
                    <a16:creationId xmlns:a16="http://schemas.microsoft.com/office/drawing/2014/main" id="{32438E2E-9658-4139-A940-17365900C96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027" y="3194"/>
                <a:ext cx="399" cy="334"/>
              </a:xfrm>
              <a:custGeom>
                <a:avLst/>
                <a:gdLst>
                  <a:gd name="T0" fmla="*/ 9 w 200"/>
                  <a:gd name="T1" fmla="*/ 164 h 168"/>
                  <a:gd name="T2" fmla="*/ 27 w 200"/>
                  <a:gd name="T3" fmla="*/ 168 h 168"/>
                  <a:gd name="T4" fmla="*/ 65 w 200"/>
                  <a:gd name="T5" fmla="*/ 168 h 168"/>
                  <a:gd name="T6" fmla="*/ 65 w 200"/>
                  <a:gd name="T7" fmla="*/ 166 h 168"/>
                  <a:gd name="T8" fmla="*/ 70 w 200"/>
                  <a:gd name="T9" fmla="*/ 152 h 168"/>
                  <a:gd name="T10" fmla="*/ 72 w 200"/>
                  <a:gd name="T11" fmla="*/ 151 h 168"/>
                  <a:gd name="T12" fmla="*/ 74 w 200"/>
                  <a:gd name="T13" fmla="*/ 151 h 168"/>
                  <a:gd name="T14" fmla="*/ 79 w 200"/>
                  <a:gd name="T15" fmla="*/ 152 h 168"/>
                  <a:gd name="T16" fmla="*/ 92 w 200"/>
                  <a:gd name="T17" fmla="*/ 149 h 168"/>
                  <a:gd name="T18" fmla="*/ 94 w 200"/>
                  <a:gd name="T19" fmla="*/ 148 h 168"/>
                  <a:gd name="T20" fmla="*/ 96 w 200"/>
                  <a:gd name="T21" fmla="*/ 149 h 168"/>
                  <a:gd name="T22" fmla="*/ 97 w 200"/>
                  <a:gd name="T23" fmla="*/ 150 h 168"/>
                  <a:gd name="T24" fmla="*/ 80 w 200"/>
                  <a:gd name="T25" fmla="*/ 133 h 168"/>
                  <a:gd name="T26" fmla="*/ 27 w 200"/>
                  <a:gd name="T27" fmla="*/ 133 h 168"/>
                  <a:gd name="T28" fmla="*/ 27 w 200"/>
                  <a:gd name="T29" fmla="*/ 45 h 168"/>
                  <a:gd name="T30" fmla="*/ 31 w 200"/>
                  <a:gd name="T31" fmla="*/ 45 h 168"/>
                  <a:gd name="T32" fmla="*/ 31 w 200"/>
                  <a:gd name="T33" fmla="*/ 129 h 168"/>
                  <a:gd name="T34" fmla="*/ 80 w 200"/>
                  <a:gd name="T35" fmla="*/ 129 h 168"/>
                  <a:gd name="T36" fmla="*/ 102 w 200"/>
                  <a:gd name="T37" fmla="*/ 150 h 168"/>
                  <a:gd name="T38" fmla="*/ 101 w 200"/>
                  <a:gd name="T39" fmla="*/ 153 h 168"/>
                  <a:gd name="T40" fmla="*/ 104 w 200"/>
                  <a:gd name="T41" fmla="*/ 158 h 168"/>
                  <a:gd name="T42" fmla="*/ 118 w 200"/>
                  <a:gd name="T43" fmla="*/ 153 h 168"/>
                  <a:gd name="T44" fmla="*/ 118 w 200"/>
                  <a:gd name="T45" fmla="*/ 44 h 168"/>
                  <a:gd name="T46" fmla="*/ 122 w 200"/>
                  <a:gd name="T47" fmla="*/ 44 h 168"/>
                  <a:gd name="T48" fmla="*/ 122 w 200"/>
                  <a:gd name="T49" fmla="*/ 152 h 168"/>
                  <a:gd name="T50" fmla="*/ 153 w 200"/>
                  <a:gd name="T51" fmla="*/ 142 h 168"/>
                  <a:gd name="T52" fmla="*/ 170 w 200"/>
                  <a:gd name="T53" fmla="*/ 142 h 168"/>
                  <a:gd name="T54" fmla="*/ 195 w 200"/>
                  <a:gd name="T55" fmla="*/ 142 h 168"/>
                  <a:gd name="T56" fmla="*/ 200 w 200"/>
                  <a:gd name="T57" fmla="*/ 142 h 168"/>
                  <a:gd name="T58" fmla="*/ 193 w 200"/>
                  <a:gd name="T59" fmla="*/ 134 h 168"/>
                  <a:gd name="T60" fmla="*/ 134 w 200"/>
                  <a:gd name="T61" fmla="*/ 134 h 168"/>
                  <a:gd name="T62" fmla="*/ 124 w 200"/>
                  <a:gd name="T63" fmla="*/ 129 h 168"/>
                  <a:gd name="T64" fmla="*/ 133 w 200"/>
                  <a:gd name="T65" fmla="*/ 15 h 168"/>
                  <a:gd name="T66" fmla="*/ 108 w 200"/>
                  <a:gd name="T67" fmla="*/ 0 h 168"/>
                  <a:gd name="T68" fmla="*/ 101 w 200"/>
                  <a:gd name="T69" fmla="*/ 0 h 168"/>
                  <a:gd name="T70" fmla="*/ 88 w 200"/>
                  <a:gd name="T71" fmla="*/ 0 h 168"/>
                  <a:gd name="T72" fmla="*/ 73 w 200"/>
                  <a:gd name="T73" fmla="*/ 0 h 168"/>
                  <a:gd name="T74" fmla="*/ 54 w 200"/>
                  <a:gd name="T75" fmla="*/ 0 h 168"/>
                  <a:gd name="T76" fmla="*/ 34 w 200"/>
                  <a:gd name="T77" fmla="*/ 0 h 168"/>
                  <a:gd name="T78" fmla="*/ 0 w 200"/>
                  <a:gd name="T79" fmla="*/ 35 h 168"/>
                  <a:gd name="T80" fmla="*/ 0 w 200"/>
                  <a:gd name="T81" fmla="*/ 147 h 168"/>
                  <a:gd name="T82" fmla="*/ 9 w 200"/>
                  <a:gd name="T83" fmla="*/ 164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00" h="168">
                    <a:moveTo>
                      <a:pt x="9" y="164"/>
                    </a:moveTo>
                    <a:cubicBezTo>
                      <a:pt x="15" y="167"/>
                      <a:pt x="24" y="168"/>
                      <a:pt x="27" y="168"/>
                    </a:cubicBezTo>
                    <a:cubicBezTo>
                      <a:pt x="29" y="168"/>
                      <a:pt x="50" y="168"/>
                      <a:pt x="65" y="168"/>
                    </a:cubicBezTo>
                    <a:cubicBezTo>
                      <a:pt x="65" y="168"/>
                      <a:pt x="65" y="167"/>
                      <a:pt x="65" y="166"/>
                    </a:cubicBezTo>
                    <a:cubicBezTo>
                      <a:pt x="65" y="161"/>
                      <a:pt x="67" y="156"/>
                      <a:pt x="70" y="152"/>
                    </a:cubicBezTo>
                    <a:cubicBezTo>
                      <a:pt x="72" y="151"/>
                      <a:pt x="72" y="151"/>
                      <a:pt x="72" y="151"/>
                    </a:cubicBezTo>
                    <a:cubicBezTo>
                      <a:pt x="74" y="151"/>
                      <a:pt x="74" y="151"/>
                      <a:pt x="74" y="151"/>
                    </a:cubicBezTo>
                    <a:cubicBezTo>
                      <a:pt x="76" y="151"/>
                      <a:pt x="77" y="152"/>
                      <a:pt x="79" y="152"/>
                    </a:cubicBezTo>
                    <a:cubicBezTo>
                      <a:pt x="84" y="152"/>
                      <a:pt x="89" y="150"/>
                      <a:pt x="92" y="149"/>
                    </a:cubicBezTo>
                    <a:cubicBezTo>
                      <a:pt x="94" y="148"/>
                      <a:pt x="94" y="148"/>
                      <a:pt x="94" y="148"/>
                    </a:cubicBezTo>
                    <a:cubicBezTo>
                      <a:pt x="96" y="149"/>
                      <a:pt x="96" y="149"/>
                      <a:pt x="96" y="149"/>
                    </a:cubicBezTo>
                    <a:cubicBezTo>
                      <a:pt x="96" y="149"/>
                      <a:pt x="97" y="150"/>
                      <a:pt x="97" y="150"/>
                    </a:cubicBezTo>
                    <a:cubicBezTo>
                      <a:pt x="97" y="140"/>
                      <a:pt x="89" y="133"/>
                      <a:pt x="80" y="133"/>
                    </a:cubicBezTo>
                    <a:cubicBezTo>
                      <a:pt x="27" y="133"/>
                      <a:pt x="27" y="133"/>
                      <a:pt x="27" y="133"/>
                    </a:cubicBezTo>
                    <a:cubicBezTo>
                      <a:pt x="27" y="90"/>
                      <a:pt x="27" y="45"/>
                      <a:pt x="27" y="45"/>
                    </a:cubicBezTo>
                    <a:cubicBezTo>
                      <a:pt x="31" y="45"/>
                      <a:pt x="31" y="45"/>
                      <a:pt x="31" y="45"/>
                    </a:cubicBezTo>
                    <a:cubicBezTo>
                      <a:pt x="31" y="45"/>
                      <a:pt x="31" y="87"/>
                      <a:pt x="31" y="129"/>
                    </a:cubicBezTo>
                    <a:cubicBezTo>
                      <a:pt x="80" y="129"/>
                      <a:pt x="80" y="129"/>
                      <a:pt x="80" y="129"/>
                    </a:cubicBezTo>
                    <a:cubicBezTo>
                      <a:pt x="92" y="129"/>
                      <a:pt x="102" y="138"/>
                      <a:pt x="102" y="150"/>
                    </a:cubicBezTo>
                    <a:cubicBezTo>
                      <a:pt x="102" y="151"/>
                      <a:pt x="101" y="152"/>
                      <a:pt x="101" y="153"/>
                    </a:cubicBezTo>
                    <a:cubicBezTo>
                      <a:pt x="102" y="155"/>
                      <a:pt x="103" y="156"/>
                      <a:pt x="104" y="158"/>
                    </a:cubicBezTo>
                    <a:cubicBezTo>
                      <a:pt x="118" y="153"/>
                      <a:pt x="118" y="153"/>
                      <a:pt x="118" y="153"/>
                    </a:cubicBezTo>
                    <a:cubicBezTo>
                      <a:pt x="118" y="44"/>
                      <a:pt x="118" y="44"/>
                      <a:pt x="118" y="44"/>
                    </a:cubicBezTo>
                    <a:cubicBezTo>
                      <a:pt x="122" y="44"/>
                      <a:pt x="122" y="44"/>
                      <a:pt x="122" y="44"/>
                    </a:cubicBezTo>
                    <a:cubicBezTo>
                      <a:pt x="122" y="152"/>
                      <a:pt x="122" y="152"/>
                      <a:pt x="122" y="152"/>
                    </a:cubicBezTo>
                    <a:cubicBezTo>
                      <a:pt x="153" y="142"/>
                      <a:pt x="153" y="142"/>
                      <a:pt x="153" y="142"/>
                    </a:cubicBezTo>
                    <a:cubicBezTo>
                      <a:pt x="160" y="142"/>
                      <a:pt x="165" y="142"/>
                      <a:pt x="170" y="142"/>
                    </a:cubicBezTo>
                    <a:cubicBezTo>
                      <a:pt x="184" y="142"/>
                      <a:pt x="191" y="142"/>
                      <a:pt x="195" y="142"/>
                    </a:cubicBezTo>
                    <a:cubicBezTo>
                      <a:pt x="200" y="142"/>
                      <a:pt x="200" y="142"/>
                      <a:pt x="200" y="142"/>
                    </a:cubicBezTo>
                    <a:cubicBezTo>
                      <a:pt x="199" y="138"/>
                      <a:pt x="196" y="135"/>
                      <a:pt x="193" y="134"/>
                    </a:cubicBezTo>
                    <a:cubicBezTo>
                      <a:pt x="134" y="134"/>
                      <a:pt x="134" y="134"/>
                      <a:pt x="134" y="134"/>
                    </a:cubicBezTo>
                    <a:cubicBezTo>
                      <a:pt x="124" y="129"/>
                      <a:pt x="124" y="129"/>
                      <a:pt x="124" y="129"/>
                    </a:cubicBezTo>
                    <a:cubicBezTo>
                      <a:pt x="133" y="15"/>
                      <a:pt x="133" y="15"/>
                      <a:pt x="133" y="15"/>
                    </a:cubicBezTo>
                    <a:cubicBezTo>
                      <a:pt x="128" y="5"/>
                      <a:pt x="119" y="0"/>
                      <a:pt x="108" y="0"/>
                    </a:cubicBezTo>
                    <a:cubicBezTo>
                      <a:pt x="106" y="0"/>
                      <a:pt x="103" y="0"/>
                      <a:pt x="101" y="0"/>
                    </a:cubicBezTo>
                    <a:cubicBezTo>
                      <a:pt x="97" y="0"/>
                      <a:pt x="93" y="0"/>
                      <a:pt x="88" y="0"/>
                    </a:cubicBezTo>
                    <a:cubicBezTo>
                      <a:pt x="84" y="0"/>
                      <a:pt x="78" y="0"/>
                      <a:pt x="73" y="0"/>
                    </a:cubicBezTo>
                    <a:cubicBezTo>
                      <a:pt x="67" y="0"/>
                      <a:pt x="60" y="0"/>
                      <a:pt x="54" y="0"/>
                    </a:cubicBezTo>
                    <a:cubicBezTo>
                      <a:pt x="46" y="0"/>
                      <a:pt x="39" y="0"/>
                      <a:pt x="34" y="0"/>
                    </a:cubicBezTo>
                    <a:cubicBezTo>
                      <a:pt x="15" y="0"/>
                      <a:pt x="0" y="13"/>
                      <a:pt x="0" y="35"/>
                    </a:cubicBezTo>
                    <a:cubicBezTo>
                      <a:pt x="0" y="36"/>
                      <a:pt x="0" y="147"/>
                      <a:pt x="0" y="147"/>
                    </a:cubicBezTo>
                    <a:cubicBezTo>
                      <a:pt x="0" y="155"/>
                      <a:pt x="4" y="160"/>
                      <a:pt x="9" y="16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</p:grpSp>
      </p:grpSp>
      <p:sp>
        <p:nvSpPr>
          <p:cNvPr id="453" name="四角形: 角を丸くする 452">
            <a:extLst>
              <a:ext uri="{FF2B5EF4-FFF2-40B4-BE49-F238E27FC236}">
                <a16:creationId xmlns:a16="http://schemas.microsoft.com/office/drawing/2014/main" id="{8246F7E3-791D-491D-B375-82DEEBCD47A0}"/>
              </a:ext>
            </a:extLst>
          </p:cNvPr>
          <p:cNvSpPr/>
          <p:nvPr/>
        </p:nvSpPr>
        <p:spPr>
          <a:xfrm>
            <a:off x="6855476" y="5828134"/>
            <a:ext cx="521844" cy="180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報告</a:t>
            </a:r>
          </a:p>
        </p:txBody>
      </p:sp>
      <p:grpSp>
        <p:nvGrpSpPr>
          <p:cNvPr id="454" name="Group 2">
            <a:extLst>
              <a:ext uri="{FF2B5EF4-FFF2-40B4-BE49-F238E27FC236}">
                <a16:creationId xmlns:a16="http://schemas.microsoft.com/office/drawing/2014/main" id="{56E84469-FEF6-4258-8BBF-8D71BB840023}"/>
              </a:ext>
            </a:extLst>
          </p:cNvPr>
          <p:cNvGrpSpPr>
            <a:grpSpLocks/>
          </p:cNvGrpSpPr>
          <p:nvPr/>
        </p:nvGrpSpPr>
        <p:grpSpPr bwMode="auto">
          <a:xfrm>
            <a:off x="5807440" y="5901496"/>
            <a:ext cx="947252" cy="522793"/>
            <a:chOff x="4828" y="2296"/>
            <a:chExt cx="1339" cy="739"/>
          </a:xfrm>
        </p:grpSpPr>
        <p:grpSp>
          <p:nvGrpSpPr>
            <p:cNvPr id="455" name="Group 3">
              <a:extLst>
                <a:ext uri="{FF2B5EF4-FFF2-40B4-BE49-F238E27FC236}">
                  <a16:creationId xmlns:a16="http://schemas.microsoft.com/office/drawing/2014/main" id="{3D7E2802-1C29-40FC-8D23-33D5751D78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28" y="2296"/>
              <a:ext cx="1339" cy="739"/>
              <a:chOff x="2213" y="2568"/>
              <a:chExt cx="1339" cy="739"/>
            </a:xfrm>
          </p:grpSpPr>
          <p:sp>
            <p:nvSpPr>
              <p:cNvPr id="457" name="Rectangle 4">
                <a:extLst>
                  <a:ext uri="{FF2B5EF4-FFF2-40B4-BE49-F238E27FC236}">
                    <a16:creationId xmlns:a16="http://schemas.microsoft.com/office/drawing/2014/main" id="{515587A6-2121-402D-9C72-4857BE42E7A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2213" y="2802"/>
                <a:ext cx="493" cy="505"/>
              </a:xfrm>
              <a:prstGeom prst="rect">
                <a:avLst/>
              </a:prstGeom>
              <a:solidFill>
                <a:srgbClr val="AC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458" name="Rectangle 5">
                <a:extLst>
                  <a:ext uri="{FF2B5EF4-FFF2-40B4-BE49-F238E27FC236}">
                    <a16:creationId xmlns:a16="http://schemas.microsoft.com/office/drawing/2014/main" id="{35026B67-2211-44EB-AA34-3F6EB55D790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3058" y="2802"/>
                <a:ext cx="494" cy="505"/>
              </a:xfrm>
              <a:prstGeom prst="rect">
                <a:avLst/>
              </a:prstGeom>
              <a:solidFill>
                <a:srgbClr val="AC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459" name="Rectangle 6">
                <a:extLst>
                  <a:ext uri="{FF2B5EF4-FFF2-40B4-BE49-F238E27FC236}">
                    <a16:creationId xmlns:a16="http://schemas.microsoft.com/office/drawing/2014/main" id="{46EB9001-CBBA-460E-9731-E87C5082D43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2725" y="2568"/>
                <a:ext cx="314" cy="739"/>
              </a:xfrm>
              <a:prstGeom prst="rect">
                <a:avLst/>
              </a:prstGeom>
              <a:solidFill>
                <a:srgbClr val="AC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460" name="Rectangle 7">
                <a:extLst>
                  <a:ext uri="{FF2B5EF4-FFF2-40B4-BE49-F238E27FC236}">
                    <a16:creationId xmlns:a16="http://schemas.microsoft.com/office/drawing/2014/main" id="{C3C83674-F1C9-466A-A55C-7274C604864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2272" y="2872"/>
                <a:ext cx="70" cy="59"/>
              </a:xfrm>
              <a:prstGeom prst="rect">
                <a:avLst/>
              </a:pr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461" name="Rectangle 8">
                <a:extLst>
                  <a:ext uri="{FF2B5EF4-FFF2-40B4-BE49-F238E27FC236}">
                    <a16:creationId xmlns:a16="http://schemas.microsoft.com/office/drawing/2014/main" id="{42C238DC-2C3F-4359-8968-40E8946A8D2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2364" y="2872"/>
                <a:ext cx="71" cy="59"/>
              </a:xfrm>
              <a:prstGeom prst="rect">
                <a:avLst/>
              </a:pr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462" name="Rectangle 9">
                <a:extLst>
                  <a:ext uri="{FF2B5EF4-FFF2-40B4-BE49-F238E27FC236}">
                    <a16:creationId xmlns:a16="http://schemas.microsoft.com/office/drawing/2014/main" id="{2CA3ED11-62E6-4F83-8DFC-478DC565C92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2272" y="2955"/>
                <a:ext cx="70" cy="59"/>
              </a:xfrm>
              <a:prstGeom prst="rect">
                <a:avLst/>
              </a:pr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463" name="Rectangle 10">
                <a:extLst>
                  <a:ext uri="{FF2B5EF4-FFF2-40B4-BE49-F238E27FC236}">
                    <a16:creationId xmlns:a16="http://schemas.microsoft.com/office/drawing/2014/main" id="{A7E5B86C-90BD-4FB3-ACA0-3982DCC620C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2364" y="2955"/>
                <a:ext cx="71" cy="59"/>
              </a:xfrm>
              <a:prstGeom prst="rect">
                <a:avLst/>
              </a:pr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464" name="Rectangle 11">
                <a:extLst>
                  <a:ext uri="{FF2B5EF4-FFF2-40B4-BE49-F238E27FC236}">
                    <a16:creationId xmlns:a16="http://schemas.microsoft.com/office/drawing/2014/main" id="{E516F89E-901D-4840-A6AB-ABF9FB74A67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2484" y="2872"/>
                <a:ext cx="71" cy="59"/>
              </a:xfrm>
              <a:prstGeom prst="rect">
                <a:avLst/>
              </a:pr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465" name="Rectangle 12">
                <a:extLst>
                  <a:ext uri="{FF2B5EF4-FFF2-40B4-BE49-F238E27FC236}">
                    <a16:creationId xmlns:a16="http://schemas.microsoft.com/office/drawing/2014/main" id="{6DB4A4C9-4279-4399-B5ED-F305A4D046C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2576" y="2872"/>
                <a:ext cx="71" cy="59"/>
              </a:xfrm>
              <a:prstGeom prst="rect">
                <a:avLst/>
              </a:pr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466" name="Rectangle 13">
                <a:extLst>
                  <a:ext uri="{FF2B5EF4-FFF2-40B4-BE49-F238E27FC236}">
                    <a16:creationId xmlns:a16="http://schemas.microsoft.com/office/drawing/2014/main" id="{5A5FFC0E-7937-42BF-9B1B-67EC1BB84ED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2484" y="2955"/>
                <a:ext cx="71" cy="59"/>
              </a:xfrm>
              <a:prstGeom prst="rect">
                <a:avLst/>
              </a:pr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467" name="Rectangle 14">
                <a:extLst>
                  <a:ext uri="{FF2B5EF4-FFF2-40B4-BE49-F238E27FC236}">
                    <a16:creationId xmlns:a16="http://schemas.microsoft.com/office/drawing/2014/main" id="{82371F57-0E8E-4FDA-914D-1957B44C3D2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2576" y="2955"/>
                <a:ext cx="71" cy="59"/>
              </a:xfrm>
              <a:prstGeom prst="rect">
                <a:avLst/>
              </a:pr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468" name="Rectangle 15">
                <a:extLst>
                  <a:ext uri="{FF2B5EF4-FFF2-40B4-BE49-F238E27FC236}">
                    <a16:creationId xmlns:a16="http://schemas.microsoft.com/office/drawing/2014/main" id="{7B3370C7-8A04-4F90-91CC-997327F35FE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2272" y="3097"/>
                <a:ext cx="70" cy="59"/>
              </a:xfrm>
              <a:prstGeom prst="rect">
                <a:avLst/>
              </a:pr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469" name="Rectangle 16">
                <a:extLst>
                  <a:ext uri="{FF2B5EF4-FFF2-40B4-BE49-F238E27FC236}">
                    <a16:creationId xmlns:a16="http://schemas.microsoft.com/office/drawing/2014/main" id="{98CEADF5-9B2A-45C9-AEDE-2AD543C02D2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2364" y="3097"/>
                <a:ext cx="71" cy="59"/>
              </a:xfrm>
              <a:prstGeom prst="rect">
                <a:avLst/>
              </a:pr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470" name="Rectangle 17">
                <a:extLst>
                  <a:ext uri="{FF2B5EF4-FFF2-40B4-BE49-F238E27FC236}">
                    <a16:creationId xmlns:a16="http://schemas.microsoft.com/office/drawing/2014/main" id="{7C0976C6-91CA-44B3-B351-2C480E9EC40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2272" y="3177"/>
                <a:ext cx="70" cy="59"/>
              </a:xfrm>
              <a:prstGeom prst="rect">
                <a:avLst/>
              </a:pr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471" name="Rectangle 18">
                <a:extLst>
                  <a:ext uri="{FF2B5EF4-FFF2-40B4-BE49-F238E27FC236}">
                    <a16:creationId xmlns:a16="http://schemas.microsoft.com/office/drawing/2014/main" id="{20ED9042-9114-4572-9536-993683CE9CA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2364" y="3177"/>
                <a:ext cx="71" cy="59"/>
              </a:xfrm>
              <a:prstGeom prst="rect">
                <a:avLst/>
              </a:pr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472" name="Rectangle 19">
                <a:extLst>
                  <a:ext uri="{FF2B5EF4-FFF2-40B4-BE49-F238E27FC236}">
                    <a16:creationId xmlns:a16="http://schemas.microsoft.com/office/drawing/2014/main" id="{D1A8A6BD-33AD-476E-98A2-524ECDDC892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2484" y="3097"/>
                <a:ext cx="71" cy="59"/>
              </a:xfrm>
              <a:prstGeom prst="rect">
                <a:avLst/>
              </a:pr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473" name="Rectangle 20">
                <a:extLst>
                  <a:ext uri="{FF2B5EF4-FFF2-40B4-BE49-F238E27FC236}">
                    <a16:creationId xmlns:a16="http://schemas.microsoft.com/office/drawing/2014/main" id="{0C09AB79-5506-4D55-BA59-C04B91DE62E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2576" y="3097"/>
                <a:ext cx="71" cy="59"/>
              </a:xfrm>
              <a:prstGeom prst="rect">
                <a:avLst/>
              </a:pr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474" name="Rectangle 21">
                <a:extLst>
                  <a:ext uri="{FF2B5EF4-FFF2-40B4-BE49-F238E27FC236}">
                    <a16:creationId xmlns:a16="http://schemas.microsoft.com/office/drawing/2014/main" id="{EC2402C0-240C-4671-AB7A-5007C6798B4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2484" y="3177"/>
                <a:ext cx="71" cy="59"/>
              </a:xfrm>
              <a:prstGeom prst="rect">
                <a:avLst/>
              </a:pr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475" name="Rectangle 22">
                <a:extLst>
                  <a:ext uri="{FF2B5EF4-FFF2-40B4-BE49-F238E27FC236}">
                    <a16:creationId xmlns:a16="http://schemas.microsoft.com/office/drawing/2014/main" id="{A42E393B-1808-4AE1-B8F2-D1C1702CCFD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2576" y="3177"/>
                <a:ext cx="71" cy="59"/>
              </a:xfrm>
              <a:prstGeom prst="rect">
                <a:avLst/>
              </a:pr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476" name="Rectangle 23">
                <a:extLst>
                  <a:ext uri="{FF2B5EF4-FFF2-40B4-BE49-F238E27FC236}">
                    <a16:creationId xmlns:a16="http://schemas.microsoft.com/office/drawing/2014/main" id="{44B61C0D-F600-431B-A909-7C426AD651C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3122" y="2872"/>
                <a:ext cx="73" cy="59"/>
              </a:xfrm>
              <a:prstGeom prst="rect">
                <a:avLst/>
              </a:pr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477" name="Rectangle 24">
                <a:extLst>
                  <a:ext uri="{FF2B5EF4-FFF2-40B4-BE49-F238E27FC236}">
                    <a16:creationId xmlns:a16="http://schemas.microsoft.com/office/drawing/2014/main" id="{08D0CB36-4A77-40E4-98D7-64DBE73F2EC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3214" y="2872"/>
                <a:ext cx="73" cy="59"/>
              </a:xfrm>
              <a:prstGeom prst="rect">
                <a:avLst/>
              </a:pr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478" name="Rectangle 25">
                <a:extLst>
                  <a:ext uri="{FF2B5EF4-FFF2-40B4-BE49-F238E27FC236}">
                    <a16:creationId xmlns:a16="http://schemas.microsoft.com/office/drawing/2014/main" id="{E5F24308-6CB3-4555-B511-347F5AE70A8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3122" y="2955"/>
                <a:ext cx="73" cy="59"/>
              </a:xfrm>
              <a:prstGeom prst="rect">
                <a:avLst/>
              </a:pr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479" name="Rectangle 26">
                <a:extLst>
                  <a:ext uri="{FF2B5EF4-FFF2-40B4-BE49-F238E27FC236}">
                    <a16:creationId xmlns:a16="http://schemas.microsoft.com/office/drawing/2014/main" id="{1263515F-9E25-4642-9564-FCE19C4502D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3214" y="2955"/>
                <a:ext cx="73" cy="59"/>
              </a:xfrm>
              <a:prstGeom prst="rect">
                <a:avLst/>
              </a:pr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480" name="Rectangle 27">
                <a:extLst>
                  <a:ext uri="{FF2B5EF4-FFF2-40B4-BE49-F238E27FC236}">
                    <a16:creationId xmlns:a16="http://schemas.microsoft.com/office/drawing/2014/main" id="{9A91B7E6-863D-4F72-A09B-4998F41749E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3334" y="2872"/>
                <a:ext cx="71" cy="59"/>
              </a:xfrm>
              <a:prstGeom prst="rect">
                <a:avLst/>
              </a:pr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481" name="Rectangle 28">
                <a:extLst>
                  <a:ext uri="{FF2B5EF4-FFF2-40B4-BE49-F238E27FC236}">
                    <a16:creationId xmlns:a16="http://schemas.microsoft.com/office/drawing/2014/main" id="{52F0C5FF-2799-461A-B85D-65A3F811B95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3426" y="2872"/>
                <a:ext cx="71" cy="59"/>
              </a:xfrm>
              <a:prstGeom prst="rect">
                <a:avLst/>
              </a:pr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482" name="Rectangle 29">
                <a:extLst>
                  <a:ext uri="{FF2B5EF4-FFF2-40B4-BE49-F238E27FC236}">
                    <a16:creationId xmlns:a16="http://schemas.microsoft.com/office/drawing/2014/main" id="{2745FD7F-39ED-4D32-997C-1038AD8FCE7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3334" y="2955"/>
                <a:ext cx="71" cy="59"/>
              </a:xfrm>
              <a:prstGeom prst="rect">
                <a:avLst/>
              </a:pr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483" name="Rectangle 30">
                <a:extLst>
                  <a:ext uri="{FF2B5EF4-FFF2-40B4-BE49-F238E27FC236}">
                    <a16:creationId xmlns:a16="http://schemas.microsoft.com/office/drawing/2014/main" id="{F5BB0E0F-DB92-453A-93EA-DFE7090CB3E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3426" y="2955"/>
                <a:ext cx="71" cy="59"/>
              </a:xfrm>
              <a:prstGeom prst="rect">
                <a:avLst/>
              </a:pr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484" name="Rectangle 31">
                <a:extLst>
                  <a:ext uri="{FF2B5EF4-FFF2-40B4-BE49-F238E27FC236}">
                    <a16:creationId xmlns:a16="http://schemas.microsoft.com/office/drawing/2014/main" id="{00560ED8-A76B-4F81-B9A0-DBDE85C77C0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3122" y="3097"/>
                <a:ext cx="73" cy="59"/>
              </a:xfrm>
              <a:prstGeom prst="rect">
                <a:avLst/>
              </a:pr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485" name="Rectangle 32">
                <a:extLst>
                  <a:ext uri="{FF2B5EF4-FFF2-40B4-BE49-F238E27FC236}">
                    <a16:creationId xmlns:a16="http://schemas.microsoft.com/office/drawing/2014/main" id="{C0A903D9-CA9F-4794-B014-7FE1B25482B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3214" y="3097"/>
                <a:ext cx="73" cy="59"/>
              </a:xfrm>
              <a:prstGeom prst="rect">
                <a:avLst/>
              </a:pr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486" name="Rectangle 33">
                <a:extLst>
                  <a:ext uri="{FF2B5EF4-FFF2-40B4-BE49-F238E27FC236}">
                    <a16:creationId xmlns:a16="http://schemas.microsoft.com/office/drawing/2014/main" id="{E6DDED6A-3F8D-4531-B4FD-307D52B72BE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3122" y="3177"/>
                <a:ext cx="73" cy="59"/>
              </a:xfrm>
              <a:prstGeom prst="rect">
                <a:avLst/>
              </a:pr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487" name="Rectangle 34">
                <a:extLst>
                  <a:ext uri="{FF2B5EF4-FFF2-40B4-BE49-F238E27FC236}">
                    <a16:creationId xmlns:a16="http://schemas.microsoft.com/office/drawing/2014/main" id="{DEBBE741-66CE-4C1D-9318-5E5092381A3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3214" y="3177"/>
                <a:ext cx="73" cy="59"/>
              </a:xfrm>
              <a:prstGeom prst="rect">
                <a:avLst/>
              </a:pr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488" name="Rectangle 35">
                <a:extLst>
                  <a:ext uri="{FF2B5EF4-FFF2-40B4-BE49-F238E27FC236}">
                    <a16:creationId xmlns:a16="http://schemas.microsoft.com/office/drawing/2014/main" id="{5AB6F2B2-180C-410F-A247-5EB46849667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3334" y="3097"/>
                <a:ext cx="71" cy="59"/>
              </a:xfrm>
              <a:prstGeom prst="rect">
                <a:avLst/>
              </a:pr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489" name="Rectangle 36">
                <a:extLst>
                  <a:ext uri="{FF2B5EF4-FFF2-40B4-BE49-F238E27FC236}">
                    <a16:creationId xmlns:a16="http://schemas.microsoft.com/office/drawing/2014/main" id="{4A1CECA2-6998-4E77-9AA3-7A6C7BC504F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3426" y="3097"/>
                <a:ext cx="71" cy="59"/>
              </a:xfrm>
              <a:prstGeom prst="rect">
                <a:avLst/>
              </a:pr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490" name="Rectangle 37">
                <a:extLst>
                  <a:ext uri="{FF2B5EF4-FFF2-40B4-BE49-F238E27FC236}">
                    <a16:creationId xmlns:a16="http://schemas.microsoft.com/office/drawing/2014/main" id="{E1D783C1-CFA8-4494-8E97-7F8EE4C7045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3334" y="3177"/>
                <a:ext cx="71" cy="59"/>
              </a:xfrm>
              <a:prstGeom prst="rect">
                <a:avLst/>
              </a:pr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491" name="Rectangle 38">
                <a:extLst>
                  <a:ext uri="{FF2B5EF4-FFF2-40B4-BE49-F238E27FC236}">
                    <a16:creationId xmlns:a16="http://schemas.microsoft.com/office/drawing/2014/main" id="{EFC78A69-D104-426E-A8A5-1E378D74939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3426" y="3177"/>
                <a:ext cx="71" cy="59"/>
              </a:xfrm>
              <a:prstGeom prst="rect">
                <a:avLst/>
              </a:pr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492" name="Freeform 39">
                <a:extLst>
                  <a:ext uri="{FF2B5EF4-FFF2-40B4-BE49-F238E27FC236}">
                    <a16:creationId xmlns:a16="http://schemas.microsoft.com/office/drawing/2014/main" id="{5267DAD5-1599-47F0-93DA-2BB5986797BD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2777" y="3083"/>
                <a:ext cx="208" cy="224"/>
              </a:xfrm>
              <a:custGeom>
                <a:avLst/>
                <a:gdLst>
                  <a:gd name="T0" fmla="*/ 88 w 88"/>
                  <a:gd name="T1" fmla="*/ 95 h 95"/>
                  <a:gd name="T2" fmla="*/ 88 w 88"/>
                  <a:gd name="T3" fmla="*/ 26 h 95"/>
                  <a:gd name="T4" fmla="*/ 61 w 88"/>
                  <a:gd name="T5" fmla="*/ 0 h 95"/>
                  <a:gd name="T6" fmla="*/ 27 w 88"/>
                  <a:gd name="T7" fmla="*/ 0 h 95"/>
                  <a:gd name="T8" fmla="*/ 0 w 88"/>
                  <a:gd name="T9" fmla="*/ 26 h 95"/>
                  <a:gd name="T10" fmla="*/ 0 w 88"/>
                  <a:gd name="T11" fmla="*/ 95 h 95"/>
                  <a:gd name="T12" fmla="*/ 88 w 88"/>
                  <a:gd name="T13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8" h="95">
                    <a:moveTo>
                      <a:pt x="88" y="95"/>
                    </a:move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11"/>
                      <a:pt x="76" y="0"/>
                      <a:pt x="61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12" y="0"/>
                      <a:pt x="0" y="11"/>
                      <a:pt x="0" y="26"/>
                    </a:cubicBezTo>
                    <a:cubicBezTo>
                      <a:pt x="0" y="95"/>
                      <a:pt x="0" y="95"/>
                      <a:pt x="0" y="95"/>
                    </a:cubicBezTo>
                    <a:lnTo>
                      <a:pt x="88" y="95"/>
                    </a:lnTo>
                    <a:close/>
                  </a:path>
                </a:pathLst>
              </a:cu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</p:grpSp>
        <p:sp>
          <p:nvSpPr>
            <p:cNvPr id="456" name="Freeform 40">
              <a:extLst>
                <a:ext uri="{FF2B5EF4-FFF2-40B4-BE49-F238E27FC236}">
                  <a16:creationId xmlns:a16="http://schemas.microsoft.com/office/drawing/2014/main" id="{AED51EEE-E39A-445E-892F-BAFCD6485A7A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5409" y="2348"/>
              <a:ext cx="177" cy="174"/>
            </a:xfrm>
            <a:custGeom>
              <a:avLst/>
              <a:gdLst>
                <a:gd name="T0" fmla="*/ 177 w 177"/>
                <a:gd name="T1" fmla="*/ 56 h 174"/>
                <a:gd name="T2" fmla="*/ 118 w 177"/>
                <a:gd name="T3" fmla="*/ 56 h 174"/>
                <a:gd name="T4" fmla="*/ 118 w 177"/>
                <a:gd name="T5" fmla="*/ 0 h 174"/>
                <a:gd name="T6" fmla="*/ 59 w 177"/>
                <a:gd name="T7" fmla="*/ 0 h 174"/>
                <a:gd name="T8" fmla="*/ 59 w 177"/>
                <a:gd name="T9" fmla="*/ 56 h 174"/>
                <a:gd name="T10" fmla="*/ 0 w 177"/>
                <a:gd name="T11" fmla="*/ 56 h 174"/>
                <a:gd name="T12" fmla="*/ 0 w 177"/>
                <a:gd name="T13" fmla="*/ 118 h 174"/>
                <a:gd name="T14" fmla="*/ 59 w 177"/>
                <a:gd name="T15" fmla="*/ 118 h 174"/>
                <a:gd name="T16" fmla="*/ 59 w 177"/>
                <a:gd name="T17" fmla="*/ 174 h 174"/>
                <a:gd name="T18" fmla="*/ 118 w 177"/>
                <a:gd name="T19" fmla="*/ 174 h 174"/>
                <a:gd name="T20" fmla="*/ 118 w 177"/>
                <a:gd name="T21" fmla="*/ 118 h 174"/>
                <a:gd name="T22" fmla="*/ 177 w 177"/>
                <a:gd name="T23" fmla="*/ 118 h 174"/>
                <a:gd name="T24" fmla="*/ 177 w 177"/>
                <a:gd name="T25" fmla="*/ 5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7" h="174">
                  <a:moveTo>
                    <a:pt x="177" y="56"/>
                  </a:moveTo>
                  <a:lnTo>
                    <a:pt x="118" y="56"/>
                  </a:lnTo>
                  <a:lnTo>
                    <a:pt x="118" y="0"/>
                  </a:lnTo>
                  <a:lnTo>
                    <a:pt x="59" y="0"/>
                  </a:lnTo>
                  <a:lnTo>
                    <a:pt x="59" y="56"/>
                  </a:lnTo>
                  <a:lnTo>
                    <a:pt x="0" y="56"/>
                  </a:lnTo>
                  <a:lnTo>
                    <a:pt x="0" y="118"/>
                  </a:lnTo>
                  <a:lnTo>
                    <a:pt x="59" y="118"/>
                  </a:lnTo>
                  <a:lnTo>
                    <a:pt x="59" y="174"/>
                  </a:lnTo>
                  <a:lnTo>
                    <a:pt x="118" y="174"/>
                  </a:lnTo>
                  <a:lnTo>
                    <a:pt x="118" y="118"/>
                  </a:lnTo>
                  <a:lnTo>
                    <a:pt x="177" y="118"/>
                  </a:lnTo>
                  <a:lnTo>
                    <a:pt x="177" y="56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sp>
        <p:nvSpPr>
          <p:cNvPr id="404" name="正方形/長方形 403">
            <a:extLst>
              <a:ext uri="{FF2B5EF4-FFF2-40B4-BE49-F238E27FC236}">
                <a16:creationId xmlns:a16="http://schemas.microsoft.com/office/drawing/2014/main" id="{BE9AD4D0-0FD4-424A-94F5-34141882B1F4}"/>
              </a:ext>
            </a:extLst>
          </p:cNvPr>
          <p:cNvSpPr/>
          <p:nvPr/>
        </p:nvSpPr>
        <p:spPr>
          <a:xfrm>
            <a:off x="3938640" y="5517453"/>
            <a:ext cx="1742400" cy="111714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都道府県</a:t>
            </a:r>
          </a:p>
        </p:txBody>
      </p:sp>
      <p:sp>
        <p:nvSpPr>
          <p:cNvPr id="405" name="四角形: 角を丸くする 404">
            <a:extLst>
              <a:ext uri="{FF2B5EF4-FFF2-40B4-BE49-F238E27FC236}">
                <a16:creationId xmlns:a16="http://schemas.microsoft.com/office/drawing/2014/main" id="{27493204-A290-4B48-B1C0-6D678EA8C42A}"/>
              </a:ext>
            </a:extLst>
          </p:cNvPr>
          <p:cNvSpPr/>
          <p:nvPr/>
        </p:nvSpPr>
        <p:spPr>
          <a:xfrm>
            <a:off x="5145777" y="5732557"/>
            <a:ext cx="521844" cy="180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確認</a:t>
            </a:r>
          </a:p>
        </p:txBody>
      </p:sp>
      <p:sp>
        <p:nvSpPr>
          <p:cNvPr id="406" name="四角形: 角を丸くする 405">
            <a:extLst>
              <a:ext uri="{FF2B5EF4-FFF2-40B4-BE49-F238E27FC236}">
                <a16:creationId xmlns:a16="http://schemas.microsoft.com/office/drawing/2014/main" id="{2B7BB0FD-B63F-4D15-A8ED-BC0179A52FAD}"/>
              </a:ext>
            </a:extLst>
          </p:cNvPr>
          <p:cNvSpPr/>
          <p:nvPr/>
        </p:nvSpPr>
        <p:spPr>
          <a:xfrm>
            <a:off x="5145777" y="5950476"/>
            <a:ext cx="521844" cy="180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公表</a:t>
            </a:r>
          </a:p>
        </p:txBody>
      </p:sp>
      <p:grpSp>
        <p:nvGrpSpPr>
          <p:cNvPr id="407" name="Group 28">
            <a:extLst>
              <a:ext uri="{FF2B5EF4-FFF2-40B4-BE49-F238E27FC236}">
                <a16:creationId xmlns:a16="http://schemas.microsoft.com/office/drawing/2014/main" id="{23B1B756-A0B9-4E2A-953A-D9B86B5DFE11}"/>
              </a:ext>
            </a:extLst>
          </p:cNvPr>
          <p:cNvGrpSpPr>
            <a:grpSpLocks/>
          </p:cNvGrpSpPr>
          <p:nvPr/>
        </p:nvGrpSpPr>
        <p:grpSpPr bwMode="auto">
          <a:xfrm>
            <a:off x="5194038" y="6142152"/>
            <a:ext cx="389731" cy="380258"/>
            <a:chOff x="4027" y="3008"/>
            <a:chExt cx="576" cy="562"/>
          </a:xfrm>
        </p:grpSpPr>
        <p:sp>
          <p:nvSpPr>
            <p:cNvPr id="446" name="Freeform 29">
              <a:extLst>
                <a:ext uri="{FF2B5EF4-FFF2-40B4-BE49-F238E27FC236}">
                  <a16:creationId xmlns:a16="http://schemas.microsoft.com/office/drawing/2014/main" id="{47BD9DF6-C456-48E8-A878-9E72DCDA118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164" y="3157"/>
              <a:ext cx="435" cy="373"/>
            </a:xfrm>
            <a:custGeom>
              <a:avLst/>
              <a:gdLst>
                <a:gd name="T0" fmla="*/ 67 w 218"/>
                <a:gd name="T1" fmla="*/ 149 h 187"/>
                <a:gd name="T2" fmla="*/ 148 w 218"/>
                <a:gd name="T3" fmla="*/ 149 h 187"/>
                <a:gd name="T4" fmla="*/ 148 w 218"/>
                <a:gd name="T5" fmla="*/ 165 h 187"/>
                <a:gd name="T6" fmla="*/ 85 w 218"/>
                <a:gd name="T7" fmla="*/ 165 h 187"/>
                <a:gd name="T8" fmla="*/ 33 w 218"/>
                <a:gd name="T9" fmla="*/ 181 h 187"/>
                <a:gd name="T10" fmla="*/ 25 w 218"/>
                <a:gd name="T11" fmla="*/ 171 h 187"/>
                <a:gd name="T12" fmla="*/ 10 w 218"/>
                <a:gd name="T13" fmla="*/ 174 h 187"/>
                <a:gd name="T14" fmla="*/ 4 w 218"/>
                <a:gd name="T15" fmla="*/ 173 h 187"/>
                <a:gd name="T16" fmla="*/ 0 w 218"/>
                <a:gd name="T17" fmla="*/ 185 h 187"/>
                <a:gd name="T18" fmla="*/ 0 w 218"/>
                <a:gd name="T19" fmla="*/ 187 h 187"/>
                <a:gd name="T20" fmla="*/ 33 w 218"/>
                <a:gd name="T21" fmla="*/ 187 h 187"/>
                <a:gd name="T22" fmla="*/ 33 w 218"/>
                <a:gd name="T23" fmla="*/ 187 h 187"/>
                <a:gd name="T24" fmla="*/ 85 w 218"/>
                <a:gd name="T25" fmla="*/ 187 h 187"/>
                <a:gd name="T26" fmla="*/ 208 w 218"/>
                <a:gd name="T27" fmla="*/ 187 h 187"/>
                <a:gd name="T28" fmla="*/ 208 w 218"/>
                <a:gd name="T29" fmla="*/ 165 h 187"/>
                <a:gd name="T30" fmla="*/ 176 w 218"/>
                <a:gd name="T31" fmla="*/ 165 h 187"/>
                <a:gd name="T32" fmla="*/ 176 w 218"/>
                <a:gd name="T33" fmla="*/ 149 h 187"/>
                <a:gd name="T34" fmla="*/ 205 w 218"/>
                <a:gd name="T35" fmla="*/ 149 h 187"/>
                <a:gd name="T36" fmla="*/ 218 w 218"/>
                <a:gd name="T37" fmla="*/ 3 h 187"/>
                <a:gd name="T38" fmla="*/ 218 w 218"/>
                <a:gd name="T39" fmla="*/ 3 h 187"/>
                <a:gd name="T40" fmla="*/ 218 w 218"/>
                <a:gd name="T41" fmla="*/ 3 h 187"/>
                <a:gd name="T42" fmla="*/ 213 w 218"/>
                <a:gd name="T43" fmla="*/ 0 h 187"/>
                <a:gd name="T44" fmla="*/ 70 w 218"/>
                <a:gd name="T45" fmla="*/ 0 h 187"/>
                <a:gd name="T46" fmla="*/ 70 w 218"/>
                <a:gd name="T47" fmla="*/ 0 h 187"/>
                <a:gd name="T48" fmla="*/ 70 w 218"/>
                <a:gd name="T49" fmla="*/ 1 h 187"/>
                <a:gd name="T50" fmla="*/ 60 w 218"/>
                <a:gd name="T51" fmla="*/ 145 h 187"/>
                <a:gd name="T52" fmla="*/ 67 w 218"/>
                <a:gd name="T53" fmla="*/ 149 h 187"/>
                <a:gd name="T54" fmla="*/ 156 w 218"/>
                <a:gd name="T55" fmla="*/ 165 h 187"/>
                <a:gd name="T56" fmla="*/ 156 w 218"/>
                <a:gd name="T57" fmla="*/ 165 h 187"/>
                <a:gd name="T58" fmla="*/ 156 w 218"/>
                <a:gd name="T59" fmla="*/ 149 h 187"/>
                <a:gd name="T60" fmla="*/ 156 w 218"/>
                <a:gd name="T61" fmla="*/ 149 h 187"/>
                <a:gd name="T62" fmla="*/ 156 w 218"/>
                <a:gd name="T63" fmla="*/ 165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8" h="187">
                  <a:moveTo>
                    <a:pt x="67" y="149"/>
                  </a:moveTo>
                  <a:cubicBezTo>
                    <a:pt x="148" y="149"/>
                    <a:pt x="148" y="149"/>
                    <a:pt x="148" y="149"/>
                  </a:cubicBezTo>
                  <a:cubicBezTo>
                    <a:pt x="148" y="165"/>
                    <a:pt x="148" y="165"/>
                    <a:pt x="148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33" y="181"/>
                    <a:pt x="33" y="181"/>
                    <a:pt x="33" y="181"/>
                  </a:cubicBezTo>
                  <a:cubicBezTo>
                    <a:pt x="32" y="177"/>
                    <a:pt x="29" y="173"/>
                    <a:pt x="25" y="171"/>
                  </a:cubicBezTo>
                  <a:cubicBezTo>
                    <a:pt x="21" y="172"/>
                    <a:pt x="16" y="174"/>
                    <a:pt x="10" y="174"/>
                  </a:cubicBezTo>
                  <a:cubicBezTo>
                    <a:pt x="8" y="174"/>
                    <a:pt x="6" y="174"/>
                    <a:pt x="4" y="173"/>
                  </a:cubicBezTo>
                  <a:cubicBezTo>
                    <a:pt x="1" y="176"/>
                    <a:pt x="0" y="180"/>
                    <a:pt x="0" y="185"/>
                  </a:cubicBezTo>
                  <a:cubicBezTo>
                    <a:pt x="0" y="186"/>
                    <a:pt x="0" y="186"/>
                    <a:pt x="0" y="187"/>
                  </a:cubicBezTo>
                  <a:cubicBezTo>
                    <a:pt x="26" y="187"/>
                    <a:pt x="31" y="187"/>
                    <a:pt x="33" y="187"/>
                  </a:cubicBezTo>
                  <a:cubicBezTo>
                    <a:pt x="33" y="187"/>
                    <a:pt x="33" y="187"/>
                    <a:pt x="33" y="187"/>
                  </a:cubicBezTo>
                  <a:cubicBezTo>
                    <a:pt x="85" y="187"/>
                    <a:pt x="85" y="187"/>
                    <a:pt x="85" y="187"/>
                  </a:cubicBezTo>
                  <a:cubicBezTo>
                    <a:pt x="208" y="187"/>
                    <a:pt x="208" y="187"/>
                    <a:pt x="208" y="187"/>
                  </a:cubicBezTo>
                  <a:cubicBezTo>
                    <a:pt x="208" y="165"/>
                    <a:pt x="208" y="165"/>
                    <a:pt x="208" y="165"/>
                  </a:cubicBezTo>
                  <a:cubicBezTo>
                    <a:pt x="176" y="165"/>
                    <a:pt x="176" y="165"/>
                    <a:pt x="176" y="165"/>
                  </a:cubicBezTo>
                  <a:cubicBezTo>
                    <a:pt x="176" y="149"/>
                    <a:pt x="176" y="149"/>
                    <a:pt x="176" y="149"/>
                  </a:cubicBezTo>
                  <a:cubicBezTo>
                    <a:pt x="205" y="149"/>
                    <a:pt x="205" y="149"/>
                    <a:pt x="205" y="149"/>
                  </a:cubicBezTo>
                  <a:cubicBezTo>
                    <a:pt x="218" y="3"/>
                    <a:pt x="218" y="3"/>
                    <a:pt x="218" y="3"/>
                  </a:cubicBezTo>
                  <a:cubicBezTo>
                    <a:pt x="218" y="3"/>
                    <a:pt x="218" y="3"/>
                    <a:pt x="218" y="3"/>
                  </a:cubicBezTo>
                  <a:cubicBezTo>
                    <a:pt x="218" y="3"/>
                    <a:pt x="218" y="3"/>
                    <a:pt x="218" y="3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60" y="145"/>
                    <a:pt x="60" y="145"/>
                    <a:pt x="60" y="145"/>
                  </a:cubicBezTo>
                  <a:lnTo>
                    <a:pt x="67" y="149"/>
                  </a:lnTo>
                  <a:close/>
                  <a:moveTo>
                    <a:pt x="156" y="165"/>
                  </a:moveTo>
                  <a:cubicBezTo>
                    <a:pt x="156" y="165"/>
                    <a:pt x="156" y="165"/>
                    <a:pt x="156" y="165"/>
                  </a:cubicBezTo>
                  <a:cubicBezTo>
                    <a:pt x="156" y="149"/>
                    <a:pt x="156" y="149"/>
                    <a:pt x="156" y="149"/>
                  </a:cubicBezTo>
                  <a:cubicBezTo>
                    <a:pt x="156" y="149"/>
                    <a:pt x="156" y="149"/>
                    <a:pt x="156" y="149"/>
                  </a:cubicBezTo>
                  <a:lnTo>
                    <a:pt x="156" y="165"/>
                  </a:lnTo>
                  <a:close/>
                </a:path>
              </a:pathLst>
            </a:custGeom>
            <a:solidFill>
              <a:srgbClr val="5C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47" name="Rectangle 30">
              <a:extLst>
                <a:ext uri="{FF2B5EF4-FFF2-40B4-BE49-F238E27FC236}">
                  <a16:creationId xmlns:a16="http://schemas.microsoft.com/office/drawing/2014/main" id="{AA0001E5-9215-47DA-83B2-4A7F5FD1E06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027" y="3540"/>
              <a:ext cx="576" cy="30"/>
            </a:xfrm>
            <a:prstGeom prst="rect">
              <a:avLst/>
            </a:prstGeom>
            <a:solidFill>
              <a:srgbClr val="ACAC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grpSp>
          <p:nvGrpSpPr>
            <p:cNvPr id="448" name="Group 31">
              <a:extLst>
                <a:ext uri="{FF2B5EF4-FFF2-40B4-BE49-F238E27FC236}">
                  <a16:creationId xmlns:a16="http://schemas.microsoft.com/office/drawing/2014/main" id="{8C64499D-5EA0-4BD6-A69A-7124E1BFF7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27" y="3008"/>
              <a:ext cx="399" cy="520"/>
              <a:chOff x="4027" y="3008"/>
              <a:chExt cx="399" cy="520"/>
            </a:xfrm>
          </p:grpSpPr>
          <p:sp>
            <p:nvSpPr>
              <p:cNvPr id="449" name="Oval 32">
                <a:extLst>
                  <a:ext uri="{FF2B5EF4-FFF2-40B4-BE49-F238E27FC236}">
                    <a16:creationId xmlns:a16="http://schemas.microsoft.com/office/drawing/2014/main" id="{95DACCDA-5DF8-4BC7-8AFB-A53D3C6D0BB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103" y="3008"/>
                <a:ext cx="167" cy="167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450" name="Freeform 33">
                <a:extLst>
                  <a:ext uri="{FF2B5EF4-FFF2-40B4-BE49-F238E27FC236}">
                    <a16:creationId xmlns:a16="http://schemas.microsoft.com/office/drawing/2014/main" id="{E24EF97D-DC5F-4091-ACAA-7B19362A7DF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027" y="3194"/>
                <a:ext cx="399" cy="334"/>
              </a:xfrm>
              <a:custGeom>
                <a:avLst/>
                <a:gdLst>
                  <a:gd name="T0" fmla="*/ 9 w 200"/>
                  <a:gd name="T1" fmla="*/ 164 h 168"/>
                  <a:gd name="T2" fmla="*/ 27 w 200"/>
                  <a:gd name="T3" fmla="*/ 168 h 168"/>
                  <a:gd name="T4" fmla="*/ 65 w 200"/>
                  <a:gd name="T5" fmla="*/ 168 h 168"/>
                  <a:gd name="T6" fmla="*/ 65 w 200"/>
                  <a:gd name="T7" fmla="*/ 166 h 168"/>
                  <a:gd name="T8" fmla="*/ 70 w 200"/>
                  <a:gd name="T9" fmla="*/ 152 h 168"/>
                  <a:gd name="T10" fmla="*/ 72 w 200"/>
                  <a:gd name="T11" fmla="*/ 151 h 168"/>
                  <a:gd name="T12" fmla="*/ 74 w 200"/>
                  <a:gd name="T13" fmla="*/ 151 h 168"/>
                  <a:gd name="T14" fmla="*/ 79 w 200"/>
                  <a:gd name="T15" fmla="*/ 152 h 168"/>
                  <a:gd name="T16" fmla="*/ 92 w 200"/>
                  <a:gd name="T17" fmla="*/ 149 h 168"/>
                  <a:gd name="T18" fmla="*/ 94 w 200"/>
                  <a:gd name="T19" fmla="*/ 148 h 168"/>
                  <a:gd name="T20" fmla="*/ 96 w 200"/>
                  <a:gd name="T21" fmla="*/ 149 h 168"/>
                  <a:gd name="T22" fmla="*/ 97 w 200"/>
                  <a:gd name="T23" fmla="*/ 150 h 168"/>
                  <a:gd name="T24" fmla="*/ 80 w 200"/>
                  <a:gd name="T25" fmla="*/ 133 h 168"/>
                  <a:gd name="T26" fmla="*/ 27 w 200"/>
                  <a:gd name="T27" fmla="*/ 133 h 168"/>
                  <a:gd name="T28" fmla="*/ 27 w 200"/>
                  <a:gd name="T29" fmla="*/ 45 h 168"/>
                  <a:gd name="T30" fmla="*/ 31 w 200"/>
                  <a:gd name="T31" fmla="*/ 45 h 168"/>
                  <a:gd name="T32" fmla="*/ 31 w 200"/>
                  <a:gd name="T33" fmla="*/ 129 h 168"/>
                  <a:gd name="T34" fmla="*/ 80 w 200"/>
                  <a:gd name="T35" fmla="*/ 129 h 168"/>
                  <a:gd name="T36" fmla="*/ 102 w 200"/>
                  <a:gd name="T37" fmla="*/ 150 h 168"/>
                  <a:gd name="T38" fmla="*/ 101 w 200"/>
                  <a:gd name="T39" fmla="*/ 153 h 168"/>
                  <a:gd name="T40" fmla="*/ 104 w 200"/>
                  <a:gd name="T41" fmla="*/ 158 h 168"/>
                  <a:gd name="T42" fmla="*/ 118 w 200"/>
                  <a:gd name="T43" fmla="*/ 153 h 168"/>
                  <a:gd name="T44" fmla="*/ 118 w 200"/>
                  <a:gd name="T45" fmla="*/ 44 h 168"/>
                  <a:gd name="T46" fmla="*/ 122 w 200"/>
                  <a:gd name="T47" fmla="*/ 44 h 168"/>
                  <a:gd name="T48" fmla="*/ 122 w 200"/>
                  <a:gd name="T49" fmla="*/ 152 h 168"/>
                  <a:gd name="T50" fmla="*/ 153 w 200"/>
                  <a:gd name="T51" fmla="*/ 142 h 168"/>
                  <a:gd name="T52" fmla="*/ 170 w 200"/>
                  <a:gd name="T53" fmla="*/ 142 h 168"/>
                  <a:gd name="T54" fmla="*/ 195 w 200"/>
                  <a:gd name="T55" fmla="*/ 142 h 168"/>
                  <a:gd name="T56" fmla="*/ 200 w 200"/>
                  <a:gd name="T57" fmla="*/ 142 h 168"/>
                  <a:gd name="T58" fmla="*/ 193 w 200"/>
                  <a:gd name="T59" fmla="*/ 134 h 168"/>
                  <a:gd name="T60" fmla="*/ 134 w 200"/>
                  <a:gd name="T61" fmla="*/ 134 h 168"/>
                  <a:gd name="T62" fmla="*/ 124 w 200"/>
                  <a:gd name="T63" fmla="*/ 129 h 168"/>
                  <a:gd name="T64" fmla="*/ 133 w 200"/>
                  <a:gd name="T65" fmla="*/ 15 h 168"/>
                  <a:gd name="T66" fmla="*/ 108 w 200"/>
                  <a:gd name="T67" fmla="*/ 0 h 168"/>
                  <a:gd name="T68" fmla="*/ 101 w 200"/>
                  <a:gd name="T69" fmla="*/ 0 h 168"/>
                  <a:gd name="T70" fmla="*/ 88 w 200"/>
                  <a:gd name="T71" fmla="*/ 0 h 168"/>
                  <a:gd name="T72" fmla="*/ 73 w 200"/>
                  <a:gd name="T73" fmla="*/ 0 h 168"/>
                  <a:gd name="T74" fmla="*/ 54 w 200"/>
                  <a:gd name="T75" fmla="*/ 0 h 168"/>
                  <a:gd name="T76" fmla="*/ 34 w 200"/>
                  <a:gd name="T77" fmla="*/ 0 h 168"/>
                  <a:gd name="T78" fmla="*/ 0 w 200"/>
                  <a:gd name="T79" fmla="*/ 35 h 168"/>
                  <a:gd name="T80" fmla="*/ 0 w 200"/>
                  <a:gd name="T81" fmla="*/ 147 h 168"/>
                  <a:gd name="T82" fmla="*/ 9 w 200"/>
                  <a:gd name="T83" fmla="*/ 164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00" h="168">
                    <a:moveTo>
                      <a:pt x="9" y="164"/>
                    </a:moveTo>
                    <a:cubicBezTo>
                      <a:pt x="15" y="167"/>
                      <a:pt x="24" y="168"/>
                      <a:pt x="27" y="168"/>
                    </a:cubicBezTo>
                    <a:cubicBezTo>
                      <a:pt x="29" y="168"/>
                      <a:pt x="50" y="168"/>
                      <a:pt x="65" y="168"/>
                    </a:cubicBezTo>
                    <a:cubicBezTo>
                      <a:pt x="65" y="168"/>
                      <a:pt x="65" y="167"/>
                      <a:pt x="65" y="166"/>
                    </a:cubicBezTo>
                    <a:cubicBezTo>
                      <a:pt x="65" y="161"/>
                      <a:pt x="67" y="156"/>
                      <a:pt x="70" y="152"/>
                    </a:cubicBezTo>
                    <a:cubicBezTo>
                      <a:pt x="72" y="151"/>
                      <a:pt x="72" y="151"/>
                      <a:pt x="72" y="151"/>
                    </a:cubicBezTo>
                    <a:cubicBezTo>
                      <a:pt x="74" y="151"/>
                      <a:pt x="74" y="151"/>
                      <a:pt x="74" y="151"/>
                    </a:cubicBezTo>
                    <a:cubicBezTo>
                      <a:pt x="76" y="151"/>
                      <a:pt x="77" y="152"/>
                      <a:pt x="79" y="152"/>
                    </a:cubicBezTo>
                    <a:cubicBezTo>
                      <a:pt x="84" y="152"/>
                      <a:pt x="89" y="150"/>
                      <a:pt x="92" y="149"/>
                    </a:cubicBezTo>
                    <a:cubicBezTo>
                      <a:pt x="94" y="148"/>
                      <a:pt x="94" y="148"/>
                      <a:pt x="94" y="148"/>
                    </a:cubicBezTo>
                    <a:cubicBezTo>
                      <a:pt x="96" y="149"/>
                      <a:pt x="96" y="149"/>
                      <a:pt x="96" y="149"/>
                    </a:cubicBezTo>
                    <a:cubicBezTo>
                      <a:pt x="96" y="149"/>
                      <a:pt x="97" y="150"/>
                      <a:pt x="97" y="150"/>
                    </a:cubicBezTo>
                    <a:cubicBezTo>
                      <a:pt x="97" y="140"/>
                      <a:pt x="89" y="133"/>
                      <a:pt x="80" y="133"/>
                    </a:cubicBezTo>
                    <a:cubicBezTo>
                      <a:pt x="27" y="133"/>
                      <a:pt x="27" y="133"/>
                      <a:pt x="27" y="133"/>
                    </a:cubicBezTo>
                    <a:cubicBezTo>
                      <a:pt x="27" y="90"/>
                      <a:pt x="27" y="45"/>
                      <a:pt x="27" y="45"/>
                    </a:cubicBezTo>
                    <a:cubicBezTo>
                      <a:pt x="31" y="45"/>
                      <a:pt x="31" y="45"/>
                      <a:pt x="31" y="45"/>
                    </a:cubicBezTo>
                    <a:cubicBezTo>
                      <a:pt x="31" y="45"/>
                      <a:pt x="31" y="87"/>
                      <a:pt x="31" y="129"/>
                    </a:cubicBezTo>
                    <a:cubicBezTo>
                      <a:pt x="80" y="129"/>
                      <a:pt x="80" y="129"/>
                      <a:pt x="80" y="129"/>
                    </a:cubicBezTo>
                    <a:cubicBezTo>
                      <a:pt x="92" y="129"/>
                      <a:pt x="102" y="138"/>
                      <a:pt x="102" y="150"/>
                    </a:cubicBezTo>
                    <a:cubicBezTo>
                      <a:pt x="102" y="151"/>
                      <a:pt x="101" y="152"/>
                      <a:pt x="101" y="153"/>
                    </a:cubicBezTo>
                    <a:cubicBezTo>
                      <a:pt x="102" y="155"/>
                      <a:pt x="103" y="156"/>
                      <a:pt x="104" y="158"/>
                    </a:cubicBezTo>
                    <a:cubicBezTo>
                      <a:pt x="118" y="153"/>
                      <a:pt x="118" y="153"/>
                      <a:pt x="118" y="153"/>
                    </a:cubicBezTo>
                    <a:cubicBezTo>
                      <a:pt x="118" y="44"/>
                      <a:pt x="118" y="44"/>
                      <a:pt x="118" y="44"/>
                    </a:cubicBezTo>
                    <a:cubicBezTo>
                      <a:pt x="122" y="44"/>
                      <a:pt x="122" y="44"/>
                      <a:pt x="122" y="44"/>
                    </a:cubicBezTo>
                    <a:cubicBezTo>
                      <a:pt x="122" y="152"/>
                      <a:pt x="122" y="152"/>
                      <a:pt x="122" y="152"/>
                    </a:cubicBezTo>
                    <a:cubicBezTo>
                      <a:pt x="153" y="142"/>
                      <a:pt x="153" y="142"/>
                      <a:pt x="153" y="142"/>
                    </a:cubicBezTo>
                    <a:cubicBezTo>
                      <a:pt x="160" y="142"/>
                      <a:pt x="165" y="142"/>
                      <a:pt x="170" y="142"/>
                    </a:cubicBezTo>
                    <a:cubicBezTo>
                      <a:pt x="184" y="142"/>
                      <a:pt x="191" y="142"/>
                      <a:pt x="195" y="142"/>
                    </a:cubicBezTo>
                    <a:cubicBezTo>
                      <a:pt x="200" y="142"/>
                      <a:pt x="200" y="142"/>
                      <a:pt x="200" y="142"/>
                    </a:cubicBezTo>
                    <a:cubicBezTo>
                      <a:pt x="199" y="138"/>
                      <a:pt x="196" y="135"/>
                      <a:pt x="193" y="134"/>
                    </a:cubicBezTo>
                    <a:cubicBezTo>
                      <a:pt x="134" y="134"/>
                      <a:pt x="134" y="134"/>
                      <a:pt x="134" y="134"/>
                    </a:cubicBezTo>
                    <a:cubicBezTo>
                      <a:pt x="124" y="129"/>
                      <a:pt x="124" y="129"/>
                      <a:pt x="124" y="129"/>
                    </a:cubicBezTo>
                    <a:cubicBezTo>
                      <a:pt x="133" y="15"/>
                      <a:pt x="133" y="15"/>
                      <a:pt x="133" y="15"/>
                    </a:cubicBezTo>
                    <a:cubicBezTo>
                      <a:pt x="128" y="5"/>
                      <a:pt x="119" y="0"/>
                      <a:pt x="108" y="0"/>
                    </a:cubicBezTo>
                    <a:cubicBezTo>
                      <a:pt x="106" y="0"/>
                      <a:pt x="103" y="0"/>
                      <a:pt x="101" y="0"/>
                    </a:cubicBezTo>
                    <a:cubicBezTo>
                      <a:pt x="97" y="0"/>
                      <a:pt x="93" y="0"/>
                      <a:pt x="88" y="0"/>
                    </a:cubicBezTo>
                    <a:cubicBezTo>
                      <a:pt x="84" y="0"/>
                      <a:pt x="78" y="0"/>
                      <a:pt x="73" y="0"/>
                    </a:cubicBezTo>
                    <a:cubicBezTo>
                      <a:pt x="67" y="0"/>
                      <a:pt x="60" y="0"/>
                      <a:pt x="54" y="0"/>
                    </a:cubicBezTo>
                    <a:cubicBezTo>
                      <a:pt x="46" y="0"/>
                      <a:pt x="39" y="0"/>
                      <a:pt x="34" y="0"/>
                    </a:cubicBezTo>
                    <a:cubicBezTo>
                      <a:pt x="15" y="0"/>
                      <a:pt x="0" y="13"/>
                      <a:pt x="0" y="35"/>
                    </a:cubicBezTo>
                    <a:cubicBezTo>
                      <a:pt x="0" y="36"/>
                      <a:pt x="0" y="147"/>
                      <a:pt x="0" y="147"/>
                    </a:cubicBezTo>
                    <a:cubicBezTo>
                      <a:pt x="0" y="155"/>
                      <a:pt x="4" y="160"/>
                      <a:pt x="9" y="16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</p:grpSp>
      </p:grpSp>
      <p:grpSp>
        <p:nvGrpSpPr>
          <p:cNvPr id="408" name="Group 80">
            <a:extLst>
              <a:ext uri="{FF2B5EF4-FFF2-40B4-BE49-F238E27FC236}">
                <a16:creationId xmlns:a16="http://schemas.microsoft.com/office/drawing/2014/main" id="{7A3B7BD5-15BC-4869-B91F-A5A8AFBE483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019250" y="5865713"/>
            <a:ext cx="893812" cy="586752"/>
            <a:chOff x="3927" y="4296"/>
            <a:chExt cx="1339" cy="879"/>
          </a:xfrm>
        </p:grpSpPr>
        <p:sp>
          <p:nvSpPr>
            <p:cNvPr id="409" name="Rectangle 81">
              <a:extLst>
                <a:ext uri="{FF2B5EF4-FFF2-40B4-BE49-F238E27FC236}">
                  <a16:creationId xmlns:a16="http://schemas.microsoft.com/office/drawing/2014/main" id="{BC00BBFC-CB4B-4C57-BC10-1BA5A1CAC92B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3927" y="4669"/>
              <a:ext cx="493" cy="506"/>
            </a:xfrm>
            <a:prstGeom prst="rect">
              <a:avLst/>
            </a:prstGeom>
            <a:solidFill>
              <a:srgbClr val="ACAC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10" name="Rectangle 82">
              <a:extLst>
                <a:ext uri="{FF2B5EF4-FFF2-40B4-BE49-F238E27FC236}">
                  <a16:creationId xmlns:a16="http://schemas.microsoft.com/office/drawing/2014/main" id="{5500E229-DC96-4851-BA2F-072E512CC382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4772" y="4669"/>
              <a:ext cx="494" cy="506"/>
            </a:xfrm>
            <a:prstGeom prst="rect">
              <a:avLst/>
            </a:prstGeom>
            <a:solidFill>
              <a:srgbClr val="ACAC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11" name="Freeform 83">
              <a:extLst>
                <a:ext uri="{FF2B5EF4-FFF2-40B4-BE49-F238E27FC236}">
                  <a16:creationId xmlns:a16="http://schemas.microsoft.com/office/drawing/2014/main" id="{582ABF2F-C053-4591-8E54-5704CA453A28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439" y="4296"/>
              <a:ext cx="314" cy="879"/>
            </a:xfrm>
            <a:custGeom>
              <a:avLst/>
              <a:gdLst>
                <a:gd name="T0" fmla="*/ 168 w 314"/>
                <a:gd name="T1" fmla="*/ 140 h 879"/>
                <a:gd name="T2" fmla="*/ 168 w 314"/>
                <a:gd name="T3" fmla="*/ 83 h 879"/>
                <a:gd name="T4" fmla="*/ 269 w 314"/>
                <a:gd name="T5" fmla="*/ 83 h 879"/>
                <a:gd name="T6" fmla="*/ 269 w 314"/>
                <a:gd name="T7" fmla="*/ 0 h 879"/>
                <a:gd name="T8" fmla="*/ 147 w 314"/>
                <a:gd name="T9" fmla="*/ 0 h 879"/>
                <a:gd name="T10" fmla="*/ 147 w 314"/>
                <a:gd name="T11" fmla="*/ 140 h 879"/>
                <a:gd name="T12" fmla="*/ 0 w 314"/>
                <a:gd name="T13" fmla="*/ 140 h 879"/>
                <a:gd name="T14" fmla="*/ 0 w 314"/>
                <a:gd name="T15" fmla="*/ 879 h 879"/>
                <a:gd name="T16" fmla="*/ 314 w 314"/>
                <a:gd name="T17" fmla="*/ 879 h 879"/>
                <a:gd name="T18" fmla="*/ 314 w 314"/>
                <a:gd name="T19" fmla="*/ 140 h 879"/>
                <a:gd name="T20" fmla="*/ 168 w 314"/>
                <a:gd name="T21" fmla="*/ 140 h 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4" h="879">
                  <a:moveTo>
                    <a:pt x="168" y="140"/>
                  </a:moveTo>
                  <a:lnTo>
                    <a:pt x="168" y="83"/>
                  </a:lnTo>
                  <a:lnTo>
                    <a:pt x="269" y="83"/>
                  </a:lnTo>
                  <a:lnTo>
                    <a:pt x="269" y="0"/>
                  </a:lnTo>
                  <a:lnTo>
                    <a:pt x="147" y="0"/>
                  </a:lnTo>
                  <a:lnTo>
                    <a:pt x="147" y="140"/>
                  </a:lnTo>
                  <a:lnTo>
                    <a:pt x="0" y="140"/>
                  </a:lnTo>
                  <a:lnTo>
                    <a:pt x="0" y="879"/>
                  </a:lnTo>
                  <a:lnTo>
                    <a:pt x="314" y="879"/>
                  </a:lnTo>
                  <a:lnTo>
                    <a:pt x="314" y="140"/>
                  </a:lnTo>
                  <a:lnTo>
                    <a:pt x="168" y="140"/>
                  </a:lnTo>
                  <a:close/>
                </a:path>
              </a:pathLst>
            </a:custGeom>
            <a:solidFill>
              <a:srgbClr val="ACAC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12" name="Rectangle 84">
              <a:extLst>
                <a:ext uri="{FF2B5EF4-FFF2-40B4-BE49-F238E27FC236}">
                  <a16:creationId xmlns:a16="http://schemas.microsoft.com/office/drawing/2014/main" id="{2405EC7A-F00D-4F60-BD10-A88C531FF7CB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3986" y="4740"/>
              <a:ext cx="73" cy="59"/>
            </a:xfrm>
            <a:prstGeom prst="rect">
              <a:avLst/>
            </a:pr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13" name="Rectangle 85">
              <a:extLst>
                <a:ext uri="{FF2B5EF4-FFF2-40B4-BE49-F238E27FC236}">
                  <a16:creationId xmlns:a16="http://schemas.microsoft.com/office/drawing/2014/main" id="{38E2A1DF-0ECD-43A2-B343-99B54A8BEFFE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4078" y="4740"/>
              <a:ext cx="73" cy="59"/>
            </a:xfrm>
            <a:prstGeom prst="rect">
              <a:avLst/>
            </a:pr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14" name="Rectangle 86">
              <a:extLst>
                <a:ext uri="{FF2B5EF4-FFF2-40B4-BE49-F238E27FC236}">
                  <a16:creationId xmlns:a16="http://schemas.microsoft.com/office/drawing/2014/main" id="{88875409-A07F-45D3-9370-3EE17EAE116C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3986" y="4823"/>
              <a:ext cx="73" cy="59"/>
            </a:xfrm>
            <a:prstGeom prst="rect">
              <a:avLst/>
            </a:pr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15" name="Rectangle 87">
              <a:extLst>
                <a:ext uri="{FF2B5EF4-FFF2-40B4-BE49-F238E27FC236}">
                  <a16:creationId xmlns:a16="http://schemas.microsoft.com/office/drawing/2014/main" id="{30885646-D580-4E96-B94E-3C54C41E7A94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4078" y="4823"/>
              <a:ext cx="73" cy="59"/>
            </a:xfrm>
            <a:prstGeom prst="rect">
              <a:avLst/>
            </a:pr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16" name="Rectangle 88">
              <a:extLst>
                <a:ext uri="{FF2B5EF4-FFF2-40B4-BE49-F238E27FC236}">
                  <a16:creationId xmlns:a16="http://schemas.microsoft.com/office/drawing/2014/main" id="{6B003422-C11A-4411-82C6-FEAB2C142FDD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4198" y="4740"/>
              <a:ext cx="73" cy="59"/>
            </a:xfrm>
            <a:prstGeom prst="rect">
              <a:avLst/>
            </a:pr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17" name="Rectangle 89">
              <a:extLst>
                <a:ext uri="{FF2B5EF4-FFF2-40B4-BE49-F238E27FC236}">
                  <a16:creationId xmlns:a16="http://schemas.microsoft.com/office/drawing/2014/main" id="{0119CFA8-F63D-4C23-B524-30FBD51E7A07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4290" y="4740"/>
              <a:ext cx="74" cy="59"/>
            </a:xfrm>
            <a:prstGeom prst="rect">
              <a:avLst/>
            </a:pr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18" name="Rectangle 90">
              <a:extLst>
                <a:ext uri="{FF2B5EF4-FFF2-40B4-BE49-F238E27FC236}">
                  <a16:creationId xmlns:a16="http://schemas.microsoft.com/office/drawing/2014/main" id="{836273B6-1E4E-448A-97E3-013F085FF910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4198" y="4823"/>
              <a:ext cx="73" cy="59"/>
            </a:xfrm>
            <a:prstGeom prst="rect">
              <a:avLst/>
            </a:pr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19" name="Rectangle 91">
              <a:extLst>
                <a:ext uri="{FF2B5EF4-FFF2-40B4-BE49-F238E27FC236}">
                  <a16:creationId xmlns:a16="http://schemas.microsoft.com/office/drawing/2014/main" id="{A2F313FC-CB9F-45DF-AA63-4F5EB6B5E588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4290" y="4823"/>
              <a:ext cx="74" cy="59"/>
            </a:xfrm>
            <a:prstGeom prst="rect">
              <a:avLst/>
            </a:pr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20" name="Rectangle 92">
              <a:extLst>
                <a:ext uri="{FF2B5EF4-FFF2-40B4-BE49-F238E27FC236}">
                  <a16:creationId xmlns:a16="http://schemas.microsoft.com/office/drawing/2014/main" id="{E9FAAC76-4814-4503-AE15-4FE55F511F6E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3986" y="4965"/>
              <a:ext cx="73" cy="59"/>
            </a:xfrm>
            <a:prstGeom prst="rect">
              <a:avLst/>
            </a:pr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21" name="Rectangle 93">
              <a:extLst>
                <a:ext uri="{FF2B5EF4-FFF2-40B4-BE49-F238E27FC236}">
                  <a16:creationId xmlns:a16="http://schemas.microsoft.com/office/drawing/2014/main" id="{8697A503-ADF2-4569-BE76-467C0A2D8890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4078" y="4965"/>
              <a:ext cx="73" cy="59"/>
            </a:xfrm>
            <a:prstGeom prst="rect">
              <a:avLst/>
            </a:pr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22" name="Rectangle 94">
              <a:extLst>
                <a:ext uri="{FF2B5EF4-FFF2-40B4-BE49-F238E27FC236}">
                  <a16:creationId xmlns:a16="http://schemas.microsoft.com/office/drawing/2014/main" id="{24A7C816-E68E-4FA3-9957-77AD45D76E4F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3986" y="5047"/>
              <a:ext cx="73" cy="57"/>
            </a:xfrm>
            <a:prstGeom prst="rect">
              <a:avLst/>
            </a:pr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23" name="Rectangle 95">
              <a:extLst>
                <a:ext uri="{FF2B5EF4-FFF2-40B4-BE49-F238E27FC236}">
                  <a16:creationId xmlns:a16="http://schemas.microsoft.com/office/drawing/2014/main" id="{89B67F49-E99C-457A-8004-5BB7FDB714EE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4078" y="5047"/>
              <a:ext cx="73" cy="57"/>
            </a:xfrm>
            <a:prstGeom prst="rect">
              <a:avLst/>
            </a:pr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24" name="Rectangle 96">
              <a:extLst>
                <a:ext uri="{FF2B5EF4-FFF2-40B4-BE49-F238E27FC236}">
                  <a16:creationId xmlns:a16="http://schemas.microsoft.com/office/drawing/2014/main" id="{49262733-1E9C-4CCA-8B54-ABEB36DCAFC5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4198" y="4965"/>
              <a:ext cx="73" cy="59"/>
            </a:xfrm>
            <a:prstGeom prst="rect">
              <a:avLst/>
            </a:pr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25" name="Rectangle 97">
              <a:extLst>
                <a:ext uri="{FF2B5EF4-FFF2-40B4-BE49-F238E27FC236}">
                  <a16:creationId xmlns:a16="http://schemas.microsoft.com/office/drawing/2014/main" id="{32A05464-789F-43C3-8EB2-4570A1D387EC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4290" y="4965"/>
              <a:ext cx="74" cy="59"/>
            </a:xfrm>
            <a:prstGeom prst="rect">
              <a:avLst/>
            </a:pr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26" name="Rectangle 98">
              <a:extLst>
                <a:ext uri="{FF2B5EF4-FFF2-40B4-BE49-F238E27FC236}">
                  <a16:creationId xmlns:a16="http://schemas.microsoft.com/office/drawing/2014/main" id="{E598EDAC-565A-4F7A-84E2-CFA759386734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4198" y="5047"/>
              <a:ext cx="73" cy="57"/>
            </a:xfrm>
            <a:prstGeom prst="rect">
              <a:avLst/>
            </a:pr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27" name="Rectangle 99">
              <a:extLst>
                <a:ext uri="{FF2B5EF4-FFF2-40B4-BE49-F238E27FC236}">
                  <a16:creationId xmlns:a16="http://schemas.microsoft.com/office/drawing/2014/main" id="{D3A4D891-DBF3-4C2B-966A-80D0E0FA0A9B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4290" y="5047"/>
              <a:ext cx="74" cy="57"/>
            </a:xfrm>
            <a:prstGeom prst="rect">
              <a:avLst/>
            </a:pr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28" name="Rectangle 100">
              <a:extLst>
                <a:ext uri="{FF2B5EF4-FFF2-40B4-BE49-F238E27FC236}">
                  <a16:creationId xmlns:a16="http://schemas.microsoft.com/office/drawing/2014/main" id="{373F5A96-B831-48EE-9E57-B7A4857F44F2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4838" y="4740"/>
              <a:ext cx="71" cy="59"/>
            </a:xfrm>
            <a:prstGeom prst="rect">
              <a:avLst/>
            </a:pr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29" name="Rectangle 101">
              <a:extLst>
                <a:ext uri="{FF2B5EF4-FFF2-40B4-BE49-F238E27FC236}">
                  <a16:creationId xmlns:a16="http://schemas.microsoft.com/office/drawing/2014/main" id="{316701D8-518A-44F9-801E-A79D6870DE08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4930" y="4740"/>
              <a:ext cx="71" cy="59"/>
            </a:xfrm>
            <a:prstGeom prst="rect">
              <a:avLst/>
            </a:pr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30" name="Rectangle 102">
              <a:extLst>
                <a:ext uri="{FF2B5EF4-FFF2-40B4-BE49-F238E27FC236}">
                  <a16:creationId xmlns:a16="http://schemas.microsoft.com/office/drawing/2014/main" id="{A2D4F4CF-8FFB-48EE-A407-FB6CFA54C052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4838" y="4823"/>
              <a:ext cx="71" cy="59"/>
            </a:xfrm>
            <a:prstGeom prst="rect">
              <a:avLst/>
            </a:pr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31" name="Rectangle 103">
              <a:extLst>
                <a:ext uri="{FF2B5EF4-FFF2-40B4-BE49-F238E27FC236}">
                  <a16:creationId xmlns:a16="http://schemas.microsoft.com/office/drawing/2014/main" id="{D3089F1A-F875-48C8-8693-4E1085E55489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4930" y="4823"/>
              <a:ext cx="71" cy="59"/>
            </a:xfrm>
            <a:prstGeom prst="rect">
              <a:avLst/>
            </a:pr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32" name="Rectangle 104">
              <a:extLst>
                <a:ext uri="{FF2B5EF4-FFF2-40B4-BE49-F238E27FC236}">
                  <a16:creationId xmlns:a16="http://schemas.microsoft.com/office/drawing/2014/main" id="{1CD0CDA6-5BF7-4F5C-B20D-8CD72354DBCE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5051" y="4740"/>
              <a:ext cx="71" cy="59"/>
            </a:xfrm>
            <a:prstGeom prst="rect">
              <a:avLst/>
            </a:pr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33" name="Rectangle 105">
              <a:extLst>
                <a:ext uri="{FF2B5EF4-FFF2-40B4-BE49-F238E27FC236}">
                  <a16:creationId xmlns:a16="http://schemas.microsoft.com/office/drawing/2014/main" id="{20E2B194-6A6B-42D0-B561-4AC6A5861215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5143" y="4740"/>
              <a:ext cx="71" cy="59"/>
            </a:xfrm>
            <a:prstGeom prst="rect">
              <a:avLst/>
            </a:pr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34" name="Rectangle 106">
              <a:extLst>
                <a:ext uri="{FF2B5EF4-FFF2-40B4-BE49-F238E27FC236}">
                  <a16:creationId xmlns:a16="http://schemas.microsoft.com/office/drawing/2014/main" id="{5279FF7C-A737-4A86-8653-39402EC19C60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5051" y="4823"/>
              <a:ext cx="71" cy="59"/>
            </a:xfrm>
            <a:prstGeom prst="rect">
              <a:avLst/>
            </a:pr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35" name="Rectangle 107">
              <a:extLst>
                <a:ext uri="{FF2B5EF4-FFF2-40B4-BE49-F238E27FC236}">
                  <a16:creationId xmlns:a16="http://schemas.microsoft.com/office/drawing/2014/main" id="{D02B260F-1307-4C05-96DC-9FB01E9472C9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5143" y="4823"/>
              <a:ext cx="71" cy="59"/>
            </a:xfrm>
            <a:prstGeom prst="rect">
              <a:avLst/>
            </a:pr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36" name="Rectangle 108">
              <a:extLst>
                <a:ext uri="{FF2B5EF4-FFF2-40B4-BE49-F238E27FC236}">
                  <a16:creationId xmlns:a16="http://schemas.microsoft.com/office/drawing/2014/main" id="{A071C5B7-29C3-4559-88DF-47F9C8BDCAC4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4838" y="4965"/>
              <a:ext cx="71" cy="59"/>
            </a:xfrm>
            <a:prstGeom prst="rect">
              <a:avLst/>
            </a:pr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37" name="Rectangle 109">
              <a:extLst>
                <a:ext uri="{FF2B5EF4-FFF2-40B4-BE49-F238E27FC236}">
                  <a16:creationId xmlns:a16="http://schemas.microsoft.com/office/drawing/2014/main" id="{B5B92E21-8EBF-4B31-BBC6-90B573416CEE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4930" y="4965"/>
              <a:ext cx="71" cy="59"/>
            </a:xfrm>
            <a:prstGeom prst="rect">
              <a:avLst/>
            </a:pr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38" name="Rectangle 110">
              <a:extLst>
                <a:ext uri="{FF2B5EF4-FFF2-40B4-BE49-F238E27FC236}">
                  <a16:creationId xmlns:a16="http://schemas.microsoft.com/office/drawing/2014/main" id="{5E3E76AA-F401-4E3A-AF5B-CA6261FA7163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4838" y="5047"/>
              <a:ext cx="71" cy="57"/>
            </a:xfrm>
            <a:prstGeom prst="rect">
              <a:avLst/>
            </a:pr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39" name="Rectangle 111">
              <a:extLst>
                <a:ext uri="{FF2B5EF4-FFF2-40B4-BE49-F238E27FC236}">
                  <a16:creationId xmlns:a16="http://schemas.microsoft.com/office/drawing/2014/main" id="{B9F63508-F9E3-4063-82AC-087A9D0FF1EB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4930" y="5047"/>
              <a:ext cx="71" cy="57"/>
            </a:xfrm>
            <a:prstGeom prst="rect">
              <a:avLst/>
            </a:pr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40" name="Rectangle 112">
              <a:extLst>
                <a:ext uri="{FF2B5EF4-FFF2-40B4-BE49-F238E27FC236}">
                  <a16:creationId xmlns:a16="http://schemas.microsoft.com/office/drawing/2014/main" id="{DA7B6266-B238-41E4-A0BA-136A584180F5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5051" y="4965"/>
              <a:ext cx="71" cy="59"/>
            </a:xfrm>
            <a:prstGeom prst="rect">
              <a:avLst/>
            </a:pr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41" name="Rectangle 113">
              <a:extLst>
                <a:ext uri="{FF2B5EF4-FFF2-40B4-BE49-F238E27FC236}">
                  <a16:creationId xmlns:a16="http://schemas.microsoft.com/office/drawing/2014/main" id="{0901B020-1EA7-48EC-AE62-F85E3C35E9F6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5143" y="4965"/>
              <a:ext cx="71" cy="59"/>
            </a:xfrm>
            <a:prstGeom prst="rect">
              <a:avLst/>
            </a:pr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42" name="Rectangle 114">
              <a:extLst>
                <a:ext uri="{FF2B5EF4-FFF2-40B4-BE49-F238E27FC236}">
                  <a16:creationId xmlns:a16="http://schemas.microsoft.com/office/drawing/2014/main" id="{37020393-C6F6-4E5F-AE5B-D7563E01D5CF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5051" y="5047"/>
              <a:ext cx="71" cy="57"/>
            </a:xfrm>
            <a:prstGeom prst="rect">
              <a:avLst/>
            </a:pr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43" name="Rectangle 115">
              <a:extLst>
                <a:ext uri="{FF2B5EF4-FFF2-40B4-BE49-F238E27FC236}">
                  <a16:creationId xmlns:a16="http://schemas.microsoft.com/office/drawing/2014/main" id="{B6F5D1DE-B998-4AE7-8D18-903E85A9C2B5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5143" y="5047"/>
              <a:ext cx="71" cy="57"/>
            </a:xfrm>
            <a:prstGeom prst="rect">
              <a:avLst/>
            </a:pr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44" name="Rectangle 116">
              <a:extLst>
                <a:ext uri="{FF2B5EF4-FFF2-40B4-BE49-F238E27FC236}">
                  <a16:creationId xmlns:a16="http://schemas.microsoft.com/office/drawing/2014/main" id="{FD5DA3AB-0498-4A7D-A82D-7F71A5D4C4F6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4543" y="4523"/>
              <a:ext cx="106" cy="71"/>
            </a:xfrm>
            <a:prstGeom prst="rect">
              <a:avLst/>
            </a:pr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45" name="Freeform 117">
              <a:extLst>
                <a:ext uri="{FF2B5EF4-FFF2-40B4-BE49-F238E27FC236}">
                  <a16:creationId xmlns:a16="http://schemas.microsoft.com/office/drawing/2014/main" id="{88D8D6B7-F20C-4BE1-BEFF-6B5283548EE5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493" y="4951"/>
              <a:ext cx="206" cy="224"/>
            </a:xfrm>
            <a:custGeom>
              <a:avLst/>
              <a:gdLst>
                <a:gd name="T0" fmla="*/ 87 w 87"/>
                <a:gd name="T1" fmla="*/ 95 h 95"/>
                <a:gd name="T2" fmla="*/ 87 w 87"/>
                <a:gd name="T3" fmla="*/ 26 h 95"/>
                <a:gd name="T4" fmla="*/ 61 w 87"/>
                <a:gd name="T5" fmla="*/ 0 h 95"/>
                <a:gd name="T6" fmla="*/ 26 w 87"/>
                <a:gd name="T7" fmla="*/ 0 h 95"/>
                <a:gd name="T8" fmla="*/ 0 w 87"/>
                <a:gd name="T9" fmla="*/ 26 h 95"/>
                <a:gd name="T10" fmla="*/ 0 w 87"/>
                <a:gd name="T11" fmla="*/ 95 h 95"/>
                <a:gd name="T12" fmla="*/ 87 w 87"/>
                <a:gd name="T13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95">
                  <a:moveTo>
                    <a:pt x="87" y="95"/>
                  </a:moveTo>
                  <a:cubicBezTo>
                    <a:pt x="87" y="26"/>
                    <a:pt x="87" y="26"/>
                    <a:pt x="87" y="26"/>
                  </a:cubicBezTo>
                  <a:cubicBezTo>
                    <a:pt x="87" y="11"/>
                    <a:pt x="76" y="0"/>
                    <a:pt x="6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1"/>
                    <a:pt x="0" y="26"/>
                  </a:cubicBezTo>
                  <a:cubicBezTo>
                    <a:pt x="0" y="95"/>
                    <a:pt x="0" y="95"/>
                    <a:pt x="0" y="95"/>
                  </a:cubicBezTo>
                  <a:lnTo>
                    <a:pt x="87" y="95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sp>
        <p:nvSpPr>
          <p:cNvPr id="403" name="四角形: 角を丸くする 402">
            <a:extLst>
              <a:ext uri="{FF2B5EF4-FFF2-40B4-BE49-F238E27FC236}">
                <a16:creationId xmlns:a16="http://schemas.microsoft.com/office/drawing/2014/main" id="{8DE1B831-6E60-4F9B-92B1-53C56DF48E15}"/>
              </a:ext>
            </a:extLst>
          </p:cNvPr>
          <p:cNvSpPr/>
          <p:nvPr/>
        </p:nvSpPr>
        <p:spPr>
          <a:xfrm>
            <a:off x="6908467" y="5201899"/>
            <a:ext cx="832738" cy="341694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B</a:t>
            </a:r>
            <a:r>
              <a:rPr kumimoji="1" lang="ja-JP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県</a:t>
            </a:r>
          </a:p>
        </p:txBody>
      </p:sp>
      <p:cxnSp>
        <p:nvCxnSpPr>
          <p:cNvPr id="270" name="コネクタ: カギ線 269">
            <a:extLst>
              <a:ext uri="{FF2B5EF4-FFF2-40B4-BE49-F238E27FC236}">
                <a16:creationId xmlns:a16="http://schemas.microsoft.com/office/drawing/2014/main" id="{34B40B68-C0FC-4A84-AD1B-994DBCC39E78}"/>
              </a:ext>
            </a:extLst>
          </p:cNvPr>
          <p:cNvCxnSpPr>
            <a:cxnSpLocks/>
            <a:stCxn id="404" idx="0"/>
            <a:endCxn id="451" idx="0"/>
          </p:cNvCxnSpPr>
          <p:nvPr/>
        </p:nvCxnSpPr>
        <p:spPr>
          <a:xfrm rot="5400000" flipH="1" flipV="1">
            <a:off x="5733580" y="4593713"/>
            <a:ext cx="12700" cy="1847480"/>
          </a:xfrm>
          <a:prstGeom prst="bentConnector3">
            <a:avLst>
              <a:gd name="adj1" fmla="val 1800000"/>
            </a:avLst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雲 194">
            <a:extLst>
              <a:ext uri="{FF2B5EF4-FFF2-40B4-BE49-F238E27FC236}">
                <a16:creationId xmlns:a16="http://schemas.microsoft.com/office/drawing/2014/main" id="{CF786713-9707-4A7B-B48E-F3E20E62E03C}"/>
              </a:ext>
            </a:extLst>
          </p:cNvPr>
          <p:cNvSpPr/>
          <p:nvPr/>
        </p:nvSpPr>
        <p:spPr>
          <a:xfrm>
            <a:off x="3969984" y="4047152"/>
            <a:ext cx="1855960" cy="659678"/>
          </a:xfrm>
          <a:prstGeom prst="cloud">
            <a:avLst/>
          </a:prstGeom>
          <a:solidFill>
            <a:srgbClr val="F0F0F0"/>
          </a:solidFill>
          <a:ln w="9525" cap="flat" cmpd="sng" algn="ctr">
            <a:solidFill>
              <a:srgbClr val="5C5C5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インターネット</a:t>
            </a:r>
          </a:p>
        </p:txBody>
      </p:sp>
      <p:cxnSp>
        <p:nvCxnSpPr>
          <p:cNvPr id="498" name="コネクタ: カギ線 497">
            <a:extLst>
              <a:ext uri="{FF2B5EF4-FFF2-40B4-BE49-F238E27FC236}">
                <a16:creationId xmlns:a16="http://schemas.microsoft.com/office/drawing/2014/main" id="{0DD7E08D-0CA2-4B50-9174-6FA450FC1619}"/>
              </a:ext>
            </a:extLst>
          </p:cNvPr>
          <p:cNvCxnSpPr>
            <a:cxnSpLocks/>
            <a:stCxn id="183" idx="0"/>
            <a:endCxn id="195" idx="1"/>
          </p:cNvCxnSpPr>
          <p:nvPr/>
        </p:nvCxnSpPr>
        <p:spPr>
          <a:xfrm rot="5400000" flipH="1" flipV="1">
            <a:off x="3137331" y="3507676"/>
            <a:ext cx="562180" cy="2959085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5" name="四角形: 角を丸くする 264">
            <a:extLst>
              <a:ext uri="{FF2B5EF4-FFF2-40B4-BE49-F238E27FC236}">
                <a16:creationId xmlns:a16="http://schemas.microsoft.com/office/drawing/2014/main" id="{F9EBA7CF-CD1B-4C4B-8160-00D9511A6719}"/>
              </a:ext>
            </a:extLst>
          </p:cNvPr>
          <p:cNvSpPr/>
          <p:nvPr/>
        </p:nvSpPr>
        <p:spPr>
          <a:xfrm>
            <a:off x="7795001" y="5814968"/>
            <a:ext cx="789645" cy="19968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検索・閲覧</a:t>
            </a:r>
          </a:p>
        </p:txBody>
      </p:sp>
      <p:cxnSp>
        <p:nvCxnSpPr>
          <p:cNvPr id="266" name="コネクタ: カギ線 265">
            <a:extLst>
              <a:ext uri="{FF2B5EF4-FFF2-40B4-BE49-F238E27FC236}">
                <a16:creationId xmlns:a16="http://schemas.microsoft.com/office/drawing/2014/main" id="{36C6DA88-9F04-4EA8-A495-564F0B52F55C}"/>
              </a:ext>
            </a:extLst>
          </p:cNvPr>
          <p:cNvCxnSpPr>
            <a:cxnSpLocks/>
            <a:stCxn id="396" idx="0"/>
            <a:endCxn id="195" idx="1"/>
          </p:cNvCxnSpPr>
          <p:nvPr/>
        </p:nvCxnSpPr>
        <p:spPr>
          <a:xfrm rot="16200000" flipV="1">
            <a:off x="5034924" y="4569169"/>
            <a:ext cx="557539" cy="831458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5" name="正方形/長方形 254">
            <a:extLst>
              <a:ext uri="{FF2B5EF4-FFF2-40B4-BE49-F238E27FC236}">
                <a16:creationId xmlns:a16="http://schemas.microsoft.com/office/drawing/2014/main" id="{946722D1-6124-4E28-A014-943D62F02405}"/>
              </a:ext>
            </a:extLst>
          </p:cNvPr>
          <p:cNvSpPr/>
          <p:nvPr/>
        </p:nvSpPr>
        <p:spPr>
          <a:xfrm>
            <a:off x="3849669" y="2092679"/>
            <a:ext cx="2096591" cy="33855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G-MIS</a:t>
            </a:r>
          </a:p>
        </p:txBody>
      </p:sp>
      <p:sp>
        <p:nvSpPr>
          <p:cNvPr id="267" name="四角形: 角を丸くする 266">
            <a:extLst>
              <a:ext uri="{FF2B5EF4-FFF2-40B4-BE49-F238E27FC236}">
                <a16:creationId xmlns:a16="http://schemas.microsoft.com/office/drawing/2014/main" id="{94AF01C7-DD60-49A7-9D4B-173F6929F1AB}"/>
              </a:ext>
            </a:extLst>
          </p:cNvPr>
          <p:cNvSpPr/>
          <p:nvPr/>
        </p:nvSpPr>
        <p:spPr>
          <a:xfrm>
            <a:off x="5959935" y="2120623"/>
            <a:ext cx="882841" cy="25907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報告機能</a:t>
            </a:r>
          </a:p>
        </p:txBody>
      </p:sp>
      <p:sp>
        <p:nvSpPr>
          <p:cNvPr id="271" name="四角形: 角を丸くする 270">
            <a:extLst>
              <a:ext uri="{FF2B5EF4-FFF2-40B4-BE49-F238E27FC236}">
                <a16:creationId xmlns:a16="http://schemas.microsoft.com/office/drawing/2014/main" id="{DA6ED1FC-5698-494D-B026-A122AF0617F7}"/>
              </a:ext>
            </a:extLst>
          </p:cNvPr>
          <p:cNvSpPr/>
          <p:nvPr/>
        </p:nvSpPr>
        <p:spPr>
          <a:xfrm>
            <a:off x="5950565" y="3434462"/>
            <a:ext cx="882841" cy="25907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検索機能</a:t>
            </a:r>
          </a:p>
        </p:txBody>
      </p:sp>
      <p:sp>
        <p:nvSpPr>
          <p:cNvPr id="272" name="四角形: 角を丸くする 271">
            <a:extLst>
              <a:ext uri="{FF2B5EF4-FFF2-40B4-BE49-F238E27FC236}">
                <a16:creationId xmlns:a16="http://schemas.microsoft.com/office/drawing/2014/main" id="{645EA64E-ADC2-46E4-B24A-D04A9AD12F66}"/>
              </a:ext>
            </a:extLst>
          </p:cNvPr>
          <p:cNvSpPr/>
          <p:nvPr/>
        </p:nvSpPr>
        <p:spPr>
          <a:xfrm>
            <a:off x="7413797" y="3833378"/>
            <a:ext cx="882841" cy="25907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検索機能</a:t>
            </a:r>
          </a:p>
        </p:txBody>
      </p:sp>
      <p:sp>
        <p:nvSpPr>
          <p:cNvPr id="276" name="四角形: 角を丸くする 275">
            <a:extLst>
              <a:ext uri="{FF2B5EF4-FFF2-40B4-BE49-F238E27FC236}">
                <a16:creationId xmlns:a16="http://schemas.microsoft.com/office/drawing/2014/main" id="{C2AD4D1C-CB7F-45A6-B7F6-C4781EBEBBE5}"/>
              </a:ext>
            </a:extLst>
          </p:cNvPr>
          <p:cNvSpPr/>
          <p:nvPr/>
        </p:nvSpPr>
        <p:spPr>
          <a:xfrm>
            <a:off x="132930" y="3747672"/>
            <a:ext cx="882841" cy="25907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報告機能</a:t>
            </a:r>
          </a:p>
        </p:txBody>
      </p:sp>
      <p:sp>
        <p:nvSpPr>
          <p:cNvPr id="278" name="スライド番号プレースホルダー 3">
            <a:extLst>
              <a:ext uri="{FF2B5EF4-FFF2-40B4-BE49-F238E27FC236}">
                <a16:creationId xmlns:a16="http://schemas.microsoft.com/office/drawing/2014/main" id="{A8B62B5D-FF7E-4724-B7A6-1F682E8ED8BC}"/>
              </a:ext>
            </a:extLst>
          </p:cNvPr>
          <p:cNvSpPr txBox="1">
            <a:spLocks/>
          </p:cNvSpPr>
          <p:nvPr/>
        </p:nvSpPr>
        <p:spPr>
          <a:xfrm>
            <a:off x="7672905" y="6576656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108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78D6E8-61F4-42B4-8ED0-44B1436A966E}" type="slidenum">
              <a:rPr kumimoji="1" lang="ja-JP" altLang="en-US" sz="110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10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7731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00000000-0008-0000-0000-0000080000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62914" y="1802024"/>
            <a:ext cx="7368174" cy="447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タイトル 1">
            <a:extLst>
              <a:ext uri="{FF2B5EF4-FFF2-40B4-BE49-F238E27FC236}">
                <a16:creationId xmlns:a16="http://schemas.microsoft.com/office/drawing/2014/main" id="{2EE579EC-69FD-45E0-ACEE-74AAAB6CF4DB}"/>
              </a:ext>
            </a:extLst>
          </p:cNvPr>
          <p:cNvSpPr txBox="1">
            <a:spLocks/>
          </p:cNvSpPr>
          <p:nvPr/>
        </p:nvSpPr>
        <p:spPr>
          <a:xfrm>
            <a:off x="-1" y="8271"/>
            <a:ext cx="9906001" cy="392123"/>
          </a:xfrm>
          <a:prstGeom prst="rect">
            <a:avLst/>
          </a:prstGeom>
          <a:solidFill>
            <a:srgbClr val="002060"/>
          </a:solidFill>
        </p:spPr>
        <p:txBody>
          <a:bodyPr vert="horz" lIns="97613" tIns="41323" rIns="82646" bIns="41323" rtlCol="0" anchor="ctr">
            <a:noAutofit/>
          </a:bodyPr>
          <a:lstStyle>
            <a:lvl1pPr algn="l" defTabSz="844083" rtl="0" eaLnBrk="1" latinLnBrk="0" hangingPunct="1">
              <a:spcBef>
                <a:spcPct val="0"/>
              </a:spcBef>
              <a:buNone/>
              <a:defRPr kumimoji="1" sz="2215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762920">
              <a:defRPr/>
            </a:pPr>
            <a:r>
              <a:rPr lang="ja-JP" altLang="en-US" sz="2400" b="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医療情報ネットの機能概要①</a:t>
            </a:r>
            <a:r>
              <a:rPr lang="ja-JP" altLang="en-US" sz="1800" b="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（医療機能情報提供制度）</a:t>
            </a:r>
            <a:endParaRPr lang="ja-JP" altLang="en-US" sz="2400" b="0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2965273-BDB5-43EC-B685-2F25AA9974E7}"/>
              </a:ext>
            </a:extLst>
          </p:cNvPr>
          <p:cNvSpPr txBox="1"/>
          <p:nvPr/>
        </p:nvSpPr>
        <p:spPr>
          <a:xfrm>
            <a:off x="508890" y="538365"/>
            <a:ext cx="9016110" cy="860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Font typeface="Meiryo UI" panose="020B0604030504040204" pitchFamily="50" charset="-128"/>
              <a:buChar char="○"/>
              <a:defRPr/>
            </a:pP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全国の病院・診療所・歯科診療所・助産所について、都道府県を跨いで探すことが可能。</a:t>
            </a:r>
            <a:endParaRPr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indent="-285750" fontAlgn="base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Font typeface="Meiryo UI" panose="020B0604030504040204" pitchFamily="50" charset="-128"/>
              <a:buChar char="○"/>
              <a:defRPr/>
            </a:pP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「キーワード」、「急いで（科目と場所から）」、「じっくり（設備や対応内容などから）」の方法から様々な探し方が可能。</a:t>
            </a:r>
            <a:endParaRPr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indent="-285750" fontAlgn="base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Font typeface="Meiryo UI" panose="020B0604030504040204" pitchFamily="50" charset="-128"/>
              <a:buChar char="○"/>
              <a:defRPr/>
            </a:pP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誰もが使いやすいように文字サイズ変更、音声読み上げ、多言語翻訳（英語、中国語</a:t>
            </a:r>
            <a:r>
              <a:rPr lang="en-US" altLang="ja-JP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[</a:t>
            </a: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簡体</a:t>
            </a:r>
            <a:r>
              <a:rPr lang="en-US" altLang="ja-JP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繁体</a:t>
            </a:r>
            <a:r>
              <a:rPr lang="en-US" altLang="ja-JP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]</a:t>
            </a: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、韓国語）に対応。</a:t>
            </a:r>
            <a:endParaRPr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7" name="波線 76">
            <a:extLst>
              <a:ext uri="{FF2B5EF4-FFF2-40B4-BE49-F238E27FC236}">
                <a16:creationId xmlns:a16="http://schemas.microsoft.com/office/drawing/2014/main" id="{D7A9CFB0-22BA-46B0-A095-A288876EA9C6}"/>
              </a:ext>
            </a:extLst>
          </p:cNvPr>
          <p:cNvSpPr/>
          <p:nvPr/>
        </p:nvSpPr>
        <p:spPr>
          <a:xfrm>
            <a:off x="701548" y="6122908"/>
            <a:ext cx="8141538" cy="254300"/>
          </a:xfrm>
          <a:prstGeom prst="wav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292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79" name="テキスト プレースホルダー 2">
            <a:extLst>
              <a:ext uri="{FF2B5EF4-FFF2-40B4-BE49-F238E27FC236}">
                <a16:creationId xmlns:a16="http://schemas.microsoft.com/office/drawing/2014/main" id="{5FC52548-A404-4969-94FD-DD71EA5F870A}"/>
              </a:ext>
            </a:extLst>
          </p:cNvPr>
          <p:cNvSpPr txBox="1">
            <a:spLocks/>
          </p:cNvSpPr>
          <p:nvPr/>
        </p:nvSpPr>
        <p:spPr>
          <a:xfrm>
            <a:off x="754063" y="1492473"/>
            <a:ext cx="4018254" cy="206965"/>
          </a:xfrm>
          <a:prstGeom prst="rect">
            <a:avLst/>
          </a:prstGeom>
          <a:ln>
            <a:noFill/>
          </a:ln>
        </p:spPr>
        <p:txBody>
          <a:bodyPr vert="horz" lIns="84406" tIns="42203" rIns="84406" bIns="42203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1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lnSpc>
                <a:spcPct val="110000"/>
              </a:lnSpc>
              <a:buClr>
                <a:srgbClr val="000000"/>
              </a:buClr>
            </a:pPr>
            <a:r>
              <a:rPr lang="ja-JP" altLang="en-US" sz="1292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lang="en-US" altLang="ja-JP" sz="1292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PC</a:t>
            </a:r>
            <a:r>
              <a:rPr lang="ja-JP" altLang="en-US" sz="1292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で表示した場合</a:t>
            </a:r>
            <a:endParaRPr lang="en-US" altLang="ja-JP" sz="1292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9654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383" y="1746371"/>
            <a:ext cx="2428249" cy="4682363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86D89C02-4C01-C487-E35A-A8AED4424CE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2982" y="1706787"/>
            <a:ext cx="2428249" cy="467791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E183292-31CD-40B5-993E-02C9854E439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73209" y="1537711"/>
            <a:ext cx="2428249" cy="2342502"/>
          </a:xfrm>
          <a:prstGeom prst="rect">
            <a:avLst/>
          </a:prstGeom>
        </p:spPr>
      </p:pic>
      <p:sp>
        <p:nvSpPr>
          <p:cNvPr id="62" name="タイトル 1">
            <a:extLst>
              <a:ext uri="{FF2B5EF4-FFF2-40B4-BE49-F238E27FC236}">
                <a16:creationId xmlns:a16="http://schemas.microsoft.com/office/drawing/2014/main" id="{2EE579EC-69FD-45E0-ACEE-74AAAB6CF4DB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906000" cy="392123"/>
          </a:xfrm>
          <a:prstGeom prst="rect">
            <a:avLst/>
          </a:prstGeom>
          <a:solidFill>
            <a:srgbClr val="002060"/>
          </a:solidFill>
        </p:spPr>
        <p:txBody>
          <a:bodyPr vert="horz" lIns="97613" tIns="41323" rIns="82646" bIns="41323" rtlCol="0" anchor="ctr">
            <a:noAutofit/>
          </a:bodyPr>
          <a:lstStyle>
            <a:lvl1pPr algn="l" defTabSz="844083" rtl="0" eaLnBrk="1" latinLnBrk="0" hangingPunct="1">
              <a:spcBef>
                <a:spcPct val="0"/>
              </a:spcBef>
              <a:buNone/>
              <a:defRPr kumimoji="1" sz="2215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762920">
              <a:defRPr/>
            </a:pPr>
            <a:r>
              <a:rPr lang="ja-JP" altLang="en-US" sz="2400" b="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医療情報ネットの機能概要②</a:t>
            </a:r>
            <a:r>
              <a:rPr lang="ja-JP" altLang="en-US" sz="1800" b="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（医療機能情報提供制度）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2965273-BDB5-43EC-B685-2F25AA9974E7}"/>
              </a:ext>
            </a:extLst>
          </p:cNvPr>
          <p:cNvSpPr txBox="1"/>
          <p:nvPr/>
        </p:nvSpPr>
        <p:spPr>
          <a:xfrm>
            <a:off x="650599" y="503695"/>
            <a:ext cx="8607850" cy="865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Font typeface="Meiryo UI" panose="020B0604030504040204" pitchFamily="50" charset="-128"/>
              <a:buChar char="○"/>
              <a:defRPr/>
            </a:pP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マイホーム登録によりマイホームを中心とした検索に対応。</a:t>
            </a:r>
            <a:endParaRPr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indent="-285750" fontAlgn="base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Font typeface="Meiryo UI" panose="020B0604030504040204" pitchFamily="50" charset="-128"/>
              <a:buChar char="○"/>
              <a:defRPr/>
            </a:pP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当番医（休日夜間対応医療機関）を電話や</a:t>
            </a:r>
            <a:r>
              <a:rPr lang="en-US" altLang="ja-JP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FAX</a:t>
            </a: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で案内することが可能。</a:t>
            </a:r>
            <a:endParaRPr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indent="-285750" fontAlgn="base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Font typeface="Meiryo UI" panose="020B0604030504040204" pitchFamily="50" charset="-128"/>
              <a:buChar char="○"/>
              <a:defRPr/>
            </a:pP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スマートフォンなどで検索した場合も見やすい画面を表示。</a:t>
            </a:r>
            <a:endParaRPr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プレースホルダー 2">
            <a:extLst>
              <a:ext uri="{FF2B5EF4-FFF2-40B4-BE49-F238E27FC236}">
                <a16:creationId xmlns:a16="http://schemas.microsoft.com/office/drawing/2014/main" id="{F04F3D45-D4F2-4D14-86A5-518A8A92D92D}"/>
              </a:ext>
            </a:extLst>
          </p:cNvPr>
          <p:cNvSpPr txBox="1">
            <a:spLocks/>
          </p:cNvSpPr>
          <p:nvPr/>
        </p:nvSpPr>
        <p:spPr>
          <a:xfrm>
            <a:off x="754063" y="1432279"/>
            <a:ext cx="4018254" cy="206965"/>
          </a:xfrm>
          <a:prstGeom prst="rect">
            <a:avLst/>
          </a:prstGeom>
          <a:ln>
            <a:noFill/>
          </a:ln>
        </p:spPr>
        <p:txBody>
          <a:bodyPr vert="horz" lIns="84406" tIns="42203" rIns="84406" bIns="42203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1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lnSpc>
                <a:spcPct val="110000"/>
              </a:lnSpc>
              <a:buClr>
                <a:srgbClr val="000000"/>
              </a:buClr>
            </a:pPr>
            <a:r>
              <a:rPr lang="ja-JP" altLang="en-US" sz="1292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■スマートフォンで表示した場合</a:t>
            </a:r>
            <a:endParaRPr lang="en-US" altLang="ja-JP" sz="1292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波線 13">
            <a:extLst>
              <a:ext uri="{FF2B5EF4-FFF2-40B4-BE49-F238E27FC236}">
                <a16:creationId xmlns:a16="http://schemas.microsoft.com/office/drawing/2014/main" id="{321688CD-41E2-4FE7-9727-600091C15942}"/>
              </a:ext>
            </a:extLst>
          </p:cNvPr>
          <p:cNvSpPr/>
          <p:nvPr/>
        </p:nvSpPr>
        <p:spPr>
          <a:xfrm>
            <a:off x="926124" y="6256493"/>
            <a:ext cx="2391508" cy="232042"/>
          </a:xfrm>
          <a:prstGeom prst="wav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292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5" name="波線 14">
            <a:extLst>
              <a:ext uri="{FF2B5EF4-FFF2-40B4-BE49-F238E27FC236}">
                <a16:creationId xmlns:a16="http://schemas.microsoft.com/office/drawing/2014/main" id="{B9778FC1-967B-4930-9F03-8713A624DE07}"/>
              </a:ext>
            </a:extLst>
          </p:cNvPr>
          <p:cNvSpPr/>
          <p:nvPr/>
        </p:nvSpPr>
        <p:spPr>
          <a:xfrm>
            <a:off x="3573128" y="6350348"/>
            <a:ext cx="2391508" cy="232042"/>
          </a:xfrm>
          <a:prstGeom prst="wav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292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6" name="波線 15">
            <a:extLst>
              <a:ext uri="{FF2B5EF4-FFF2-40B4-BE49-F238E27FC236}">
                <a16:creationId xmlns:a16="http://schemas.microsoft.com/office/drawing/2014/main" id="{07C89699-6C73-44B4-9160-72E8891DB503}"/>
              </a:ext>
            </a:extLst>
          </p:cNvPr>
          <p:cNvSpPr/>
          <p:nvPr/>
        </p:nvSpPr>
        <p:spPr>
          <a:xfrm>
            <a:off x="3573128" y="1580589"/>
            <a:ext cx="2391508" cy="232042"/>
          </a:xfrm>
          <a:prstGeom prst="wav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292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7" name="波線 16">
            <a:extLst>
              <a:ext uri="{FF2B5EF4-FFF2-40B4-BE49-F238E27FC236}">
                <a16:creationId xmlns:a16="http://schemas.microsoft.com/office/drawing/2014/main" id="{86CB2402-56D7-4901-9429-7C2C919A8FE5}"/>
              </a:ext>
            </a:extLst>
          </p:cNvPr>
          <p:cNvSpPr/>
          <p:nvPr/>
        </p:nvSpPr>
        <p:spPr>
          <a:xfrm>
            <a:off x="6264981" y="1586794"/>
            <a:ext cx="2391508" cy="232042"/>
          </a:xfrm>
          <a:prstGeom prst="wav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292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5443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00000000-0008-0000-0200-000003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1925" y="1605580"/>
            <a:ext cx="4809801" cy="378938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00000000-0008-0000-0200-0000310000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50194" y="1605580"/>
            <a:ext cx="4029119" cy="462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タイトル 1">
            <a:extLst>
              <a:ext uri="{FF2B5EF4-FFF2-40B4-BE49-F238E27FC236}">
                <a16:creationId xmlns:a16="http://schemas.microsoft.com/office/drawing/2014/main" id="{2EE579EC-69FD-45E0-ACEE-74AAAB6CF4DB}"/>
              </a:ext>
            </a:extLst>
          </p:cNvPr>
          <p:cNvSpPr txBox="1">
            <a:spLocks/>
          </p:cNvSpPr>
          <p:nvPr/>
        </p:nvSpPr>
        <p:spPr>
          <a:xfrm>
            <a:off x="1" y="1"/>
            <a:ext cx="9906000" cy="392123"/>
          </a:xfrm>
          <a:prstGeom prst="rect">
            <a:avLst/>
          </a:prstGeom>
          <a:solidFill>
            <a:srgbClr val="002060"/>
          </a:solidFill>
        </p:spPr>
        <p:txBody>
          <a:bodyPr vert="horz" lIns="97613" tIns="41323" rIns="82646" bIns="41323" rtlCol="0" anchor="ctr">
            <a:noAutofit/>
          </a:bodyPr>
          <a:lstStyle>
            <a:lvl1pPr algn="l" defTabSz="844083" rtl="0" eaLnBrk="1" latinLnBrk="0" hangingPunct="1">
              <a:spcBef>
                <a:spcPct val="0"/>
              </a:spcBef>
              <a:buNone/>
              <a:defRPr kumimoji="1" sz="2215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762920">
              <a:defRPr/>
            </a:pPr>
            <a:r>
              <a:rPr lang="ja-JP" altLang="en-US" sz="2400" b="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医療情報ネットの機能概要③</a:t>
            </a:r>
            <a:r>
              <a:rPr lang="ja-JP" altLang="en-US" sz="1800" b="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（医療機能情報提供制度）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2965273-BDB5-43EC-B685-2F25AA9974E7}"/>
              </a:ext>
            </a:extLst>
          </p:cNvPr>
          <p:cNvSpPr txBox="1"/>
          <p:nvPr/>
        </p:nvSpPr>
        <p:spPr>
          <a:xfrm>
            <a:off x="649074" y="568567"/>
            <a:ext cx="8607850" cy="305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Font typeface="Meiryo UI" panose="020B0604030504040204" pitchFamily="50" charset="-128"/>
              <a:buChar char="○"/>
              <a:defRPr/>
            </a:pP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検索結果は「リスト表示」と「地図表示」の</a:t>
            </a:r>
            <a:r>
              <a:rPr lang="en-US" altLang="ja-JP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パターンの切り替え等が可能。</a:t>
            </a:r>
            <a:endParaRPr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" name="テキスト プレースホルダー 2">
            <a:extLst>
              <a:ext uri="{FF2B5EF4-FFF2-40B4-BE49-F238E27FC236}">
                <a16:creationId xmlns:a16="http://schemas.microsoft.com/office/drawing/2014/main" id="{98356E01-B858-42D9-838B-544F99854EC4}"/>
              </a:ext>
            </a:extLst>
          </p:cNvPr>
          <p:cNvSpPr txBox="1">
            <a:spLocks/>
          </p:cNvSpPr>
          <p:nvPr/>
        </p:nvSpPr>
        <p:spPr>
          <a:xfrm>
            <a:off x="524890" y="1319577"/>
            <a:ext cx="4018254" cy="206965"/>
          </a:xfrm>
          <a:prstGeom prst="rect">
            <a:avLst/>
          </a:prstGeom>
          <a:ln>
            <a:noFill/>
          </a:ln>
        </p:spPr>
        <p:txBody>
          <a:bodyPr vert="horz" lIns="84406" tIns="42203" rIns="84406" bIns="42203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1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lnSpc>
                <a:spcPct val="110000"/>
              </a:lnSpc>
              <a:buClr>
                <a:srgbClr val="000000"/>
              </a:buClr>
            </a:pPr>
            <a:r>
              <a:rPr lang="ja-JP" altLang="en-US" sz="1292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■表形式（画面例）</a:t>
            </a:r>
            <a:endParaRPr lang="en-US" altLang="ja-JP" sz="1292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テキスト プレースホルダー 2">
            <a:extLst>
              <a:ext uri="{FF2B5EF4-FFF2-40B4-BE49-F238E27FC236}">
                <a16:creationId xmlns:a16="http://schemas.microsoft.com/office/drawing/2014/main" id="{1A53EC68-11C6-4615-9BFF-C6BA8FEEE8C1}"/>
              </a:ext>
            </a:extLst>
          </p:cNvPr>
          <p:cNvSpPr txBox="1">
            <a:spLocks/>
          </p:cNvSpPr>
          <p:nvPr/>
        </p:nvSpPr>
        <p:spPr>
          <a:xfrm>
            <a:off x="4893610" y="1328424"/>
            <a:ext cx="4018254" cy="206965"/>
          </a:xfrm>
          <a:prstGeom prst="rect">
            <a:avLst/>
          </a:prstGeom>
          <a:ln>
            <a:noFill/>
          </a:ln>
        </p:spPr>
        <p:txBody>
          <a:bodyPr vert="horz" lIns="84406" tIns="42203" rIns="84406" bIns="42203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1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lnSpc>
                <a:spcPct val="110000"/>
              </a:lnSpc>
              <a:buClr>
                <a:srgbClr val="000000"/>
              </a:buClr>
            </a:pPr>
            <a:r>
              <a:rPr lang="ja-JP" altLang="en-US" sz="1292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■地図形式（画面例）</a:t>
            </a:r>
            <a:endParaRPr lang="en-US" altLang="ja-JP" sz="1292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" name="テキスト ボックス 284">
            <a:extLst>
              <a:ext uri="{FF2B5EF4-FFF2-40B4-BE49-F238E27FC236}">
                <a16:creationId xmlns:a16="http://schemas.microsoft.com/office/drawing/2014/main" id="{2FFC7F66-B9F0-4C74-8DE8-4AE9654EDB6D}"/>
              </a:ext>
            </a:extLst>
          </p:cNvPr>
          <p:cNvSpPr txBox="1"/>
          <p:nvPr/>
        </p:nvSpPr>
        <p:spPr>
          <a:xfrm>
            <a:off x="717313" y="1870631"/>
            <a:ext cx="1513799" cy="263143"/>
          </a:xfrm>
          <a:prstGeom prst="rect">
            <a:avLst/>
          </a:prstGeom>
          <a:noFill/>
          <a:ln w="25400" cap="sq" cmpd="sng">
            <a:solidFill>
              <a:srgbClr val="FF0000"/>
            </a:solidFill>
            <a:prstDash val="sysDash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015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5" name="テキスト ボックス 284">
            <a:extLst>
              <a:ext uri="{FF2B5EF4-FFF2-40B4-BE49-F238E27FC236}">
                <a16:creationId xmlns:a16="http://schemas.microsoft.com/office/drawing/2014/main" id="{88A3F1E2-4A7A-4258-A3C8-2145E5628FE4}"/>
              </a:ext>
            </a:extLst>
          </p:cNvPr>
          <p:cNvSpPr txBox="1"/>
          <p:nvPr/>
        </p:nvSpPr>
        <p:spPr>
          <a:xfrm>
            <a:off x="2879678" y="3702224"/>
            <a:ext cx="910487" cy="702136"/>
          </a:xfrm>
          <a:prstGeom prst="rect">
            <a:avLst/>
          </a:prstGeom>
          <a:noFill/>
          <a:ln w="25400" cap="sq" cmpd="sng">
            <a:solidFill>
              <a:srgbClr val="FF0000"/>
            </a:solidFill>
            <a:prstDash val="sysDash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015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7" name="四角形吹き出し 11">
            <a:extLst>
              <a:ext uri="{FF2B5EF4-FFF2-40B4-BE49-F238E27FC236}">
                <a16:creationId xmlns:a16="http://schemas.microsoft.com/office/drawing/2014/main" id="{4608C07C-D8B3-4885-BC22-267095606C34}"/>
              </a:ext>
            </a:extLst>
          </p:cNvPr>
          <p:cNvSpPr/>
          <p:nvPr/>
        </p:nvSpPr>
        <p:spPr>
          <a:xfrm>
            <a:off x="3152041" y="4626794"/>
            <a:ext cx="2138119" cy="272866"/>
          </a:xfrm>
          <a:prstGeom prst="wedgeRectCallout">
            <a:avLst>
              <a:gd name="adj1" fmla="val -49580"/>
              <a:gd name="adj2" fmla="val -86432"/>
            </a:avLst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108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検索結果の並べ替えも可能です。</a:t>
            </a:r>
            <a:endParaRPr lang="en-US" altLang="ja-JP" sz="1108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8" name="四角形吹き出し 10">
            <a:extLst>
              <a:ext uri="{FF2B5EF4-FFF2-40B4-BE49-F238E27FC236}">
                <a16:creationId xmlns:a16="http://schemas.microsoft.com/office/drawing/2014/main" id="{8A370DF3-918B-407F-BA21-981D31FB53BA}"/>
              </a:ext>
            </a:extLst>
          </p:cNvPr>
          <p:cNvSpPr/>
          <p:nvPr/>
        </p:nvSpPr>
        <p:spPr>
          <a:xfrm>
            <a:off x="2445754" y="2002203"/>
            <a:ext cx="2023819" cy="320220"/>
          </a:xfrm>
          <a:prstGeom prst="wedgeRectCallout">
            <a:avLst>
              <a:gd name="adj1" fmla="val -60007"/>
              <a:gd name="adj2" fmla="val 101919"/>
            </a:avLst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108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表示形式を切り替え可能です。</a:t>
            </a:r>
          </a:p>
        </p:txBody>
      </p:sp>
      <p:sp>
        <p:nvSpPr>
          <p:cNvPr id="7" name="四角形吹き出し 11">
            <a:extLst>
              <a:ext uri="{FF2B5EF4-FFF2-40B4-BE49-F238E27FC236}">
                <a16:creationId xmlns:a16="http://schemas.microsoft.com/office/drawing/2014/main" id="{1A8EA265-72AC-73F0-26D5-40932463566D}"/>
              </a:ext>
            </a:extLst>
          </p:cNvPr>
          <p:cNvSpPr/>
          <p:nvPr/>
        </p:nvSpPr>
        <p:spPr>
          <a:xfrm>
            <a:off x="218682" y="996926"/>
            <a:ext cx="2138119" cy="272866"/>
          </a:xfrm>
          <a:prstGeom prst="wedgeRectCallout">
            <a:avLst>
              <a:gd name="adj1" fmla="val -17346"/>
              <a:gd name="adj2" fmla="val -16409"/>
            </a:avLst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108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「内科」を検索した結果のイメージ</a:t>
            </a:r>
            <a:endParaRPr lang="en-US" altLang="ja-JP" sz="1108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110F8AD-33D4-62F4-D3B1-F6A48F215C49}"/>
              </a:ext>
            </a:extLst>
          </p:cNvPr>
          <p:cNvSpPr/>
          <p:nvPr/>
        </p:nvSpPr>
        <p:spPr>
          <a:xfrm>
            <a:off x="1026687" y="4053292"/>
            <a:ext cx="682818" cy="140104"/>
          </a:xfrm>
          <a:prstGeom prst="rect">
            <a:avLst/>
          </a:prstGeom>
          <a:solidFill>
            <a:srgbClr val="053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00" u="sng" dirty="0"/>
              <a:t>AAA</a:t>
            </a:r>
            <a:r>
              <a:rPr kumimoji="1" lang="ja-JP" altLang="en-US" sz="600" u="sng" dirty="0"/>
              <a:t>クリニック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7B044F2-A173-7513-787D-1409BDE0C110}"/>
              </a:ext>
            </a:extLst>
          </p:cNvPr>
          <p:cNvSpPr/>
          <p:nvPr/>
        </p:nvSpPr>
        <p:spPr>
          <a:xfrm>
            <a:off x="1941060" y="4279576"/>
            <a:ext cx="910487" cy="1133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5C37831-96B2-050F-7E89-35F917DA7D4B}"/>
              </a:ext>
            </a:extLst>
          </p:cNvPr>
          <p:cNvSpPr/>
          <p:nvPr/>
        </p:nvSpPr>
        <p:spPr>
          <a:xfrm>
            <a:off x="7165359" y="3525544"/>
            <a:ext cx="682818" cy="140104"/>
          </a:xfrm>
          <a:prstGeom prst="rect">
            <a:avLst/>
          </a:prstGeom>
          <a:solidFill>
            <a:srgbClr val="053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00" u="sng" dirty="0"/>
              <a:t>AAA</a:t>
            </a:r>
            <a:r>
              <a:rPr kumimoji="1" lang="ja-JP" altLang="en-US" sz="600" u="sng" dirty="0"/>
              <a:t>クリニック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7156F506-ED1F-79E6-41CB-302760A69B54}"/>
              </a:ext>
            </a:extLst>
          </p:cNvPr>
          <p:cNvSpPr/>
          <p:nvPr/>
        </p:nvSpPr>
        <p:spPr>
          <a:xfrm>
            <a:off x="7165358" y="5933464"/>
            <a:ext cx="1338561" cy="140104"/>
          </a:xfrm>
          <a:prstGeom prst="rect">
            <a:avLst/>
          </a:prstGeom>
          <a:solidFill>
            <a:srgbClr val="053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600" u="sng" dirty="0"/>
              <a:t>BBB</a:t>
            </a:r>
            <a:r>
              <a:rPr kumimoji="1" lang="ja-JP" altLang="en-US" sz="600" u="sng" dirty="0"/>
              <a:t>クリニック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F6A747A5-8202-4B30-F743-4099FC724CC3}"/>
              </a:ext>
            </a:extLst>
          </p:cNvPr>
          <p:cNvSpPr/>
          <p:nvPr/>
        </p:nvSpPr>
        <p:spPr>
          <a:xfrm>
            <a:off x="1315527" y="4928312"/>
            <a:ext cx="682819" cy="1133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500" dirty="0">
                <a:solidFill>
                  <a:schemeClr val="accent1"/>
                </a:solidFill>
              </a:rPr>
              <a:t>00-0000-0000</a:t>
            </a:r>
            <a:endParaRPr kumimoji="1" lang="ja-JP" altLang="en-US" sz="500" dirty="0">
              <a:solidFill>
                <a:schemeClr val="accent1"/>
              </a:solidFill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C29A8422-29A6-6C26-E852-C50B7B983284}"/>
              </a:ext>
            </a:extLst>
          </p:cNvPr>
          <p:cNvSpPr/>
          <p:nvPr/>
        </p:nvSpPr>
        <p:spPr>
          <a:xfrm>
            <a:off x="7279613" y="4499572"/>
            <a:ext cx="682819" cy="1133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500" dirty="0">
                <a:solidFill>
                  <a:schemeClr val="accent1"/>
                </a:solidFill>
              </a:rPr>
              <a:t>00-0000-0000</a:t>
            </a:r>
            <a:endParaRPr kumimoji="1" lang="ja-JP" altLang="en-US" sz="500" dirty="0">
              <a:solidFill>
                <a:schemeClr val="accent1"/>
              </a:solidFill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67385DAB-9CF5-801F-B1FE-57652F636158}"/>
              </a:ext>
            </a:extLst>
          </p:cNvPr>
          <p:cNvSpPr/>
          <p:nvPr/>
        </p:nvSpPr>
        <p:spPr>
          <a:xfrm>
            <a:off x="7163007" y="3860709"/>
            <a:ext cx="438705" cy="1133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3C5BD1AE-01EB-AF69-5DE9-AD5DBCE69349}"/>
              </a:ext>
            </a:extLst>
          </p:cNvPr>
          <p:cNvSpPr/>
          <p:nvPr/>
        </p:nvSpPr>
        <p:spPr>
          <a:xfrm>
            <a:off x="7925856" y="3747355"/>
            <a:ext cx="578063" cy="1133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9AF3E361-8F39-9CC3-BC73-34FDAAE03872}"/>
              </a:ext>
            </a:extLst>
          </p:cNvPr>
          <p:cNvSpPr/>
          <p:nvPr/>
        </p:nvSpPr>
        <p:spPr>
          <a:xfrm>
            <a:off x="7925856" y="6193651"/>
            <a:ext cx="578063" cy="1133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39630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OKUJI" val="NO_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OKUJI" val="NO_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OKUJI" val="NO_1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標準テンプレート_報告書_日本語版">
  <a:themeElements>
    <a:clrScheme name="newMRI">
      <a:dk1>
        <a:srgbClr val="000000"/>
      </a:dk1>
      <a:lt1>
        <a:srgbClr val="FFFFFF"/>
      </a:lt1>
      <a:dk2>
        <a:srgbClr val="3E5E84"/>
      </a:dk2>
      <a:lt2>
        <a:srgbClr val="E9EDF3"/>
      </a:lt2>
      <a:accent1>
        <a:srgbClr val="96A8C0"/>
      </a:accent1>
      <a:accent2>
        <a:srgbClr val="8AB6C1"/>
      </a:accent2>
      <a:accent3>
        <a:srgbClr val="89B8AA"/>
      </a:accent3>
      <a:accent4>
        <a:srgbClr val="A89FBC"/>
      </a:accent4>
      <a:accent5>
        <a:srgbClr val="C89E28"/>
      </a:accent5>
      <a:accent6>
        <a:srgbClr val="A92C1D"/>
      </a:accent6>
      <a:hlink>
        <a:srgbClr val="3E5E84"/>
      </a:hlink>
      <a:folHlink>
        <a:srgbClr val="D2E8BD"/>
      </a:folHlink>
    </a:clrScheme>
    <a:fontScheme name="MRI_Fo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>
            <a:lumMod val="40000"/>
            <a:lumOff val="60000"/>
          </a:schemeClr>
        </a:solidFill>
        <a:ln w="9525">
          <a:solidFill>
            <a:schemeClr val="tx1"/>
          </a:solidFill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kumimoji="1" sz="14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noFill/>
        <a:ln w="19050">
          <a:solidFill>
            <a:srgbClr val="7E7E7E"/>
          </a:solidFill>
          <a:miter lim="800000"/>
          <a:headEnd type="none" w="sm" len="sm"/>
          <a:tailEnd type="none" w="sm" len="sm"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 marL="342900" indent="-342900" algn="l">
          <a:buFont typeface="Wingdings" panose="05000000000000000000" pitchFamily="2" charset="2"/>
          <a:buChar char="n"/>
          <a:defRPr sz="1400" dirty="0">
            <a:solidFill>
              <a:prstClr val="black"/>
            </a:solidFill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6_標準テンプレート_報告書_日本語版">
  <a:themeElements>
    <a:clrScheme name="newMRI">
      <a:dk1>
        <a:srgbClr val="000000"/>
      </a:dk1>
      <a:lt1>
        <a:srgbClr val="FFFFFF"/>
      </a:lt1>
      <a:dk2>
        <a:srgbClr val="3E5E84"/>
      </a:dk2>
      <a:lt2>
        <a:srgbClr val="E9EDF3"/>
      </a:lt2>
      <a:accent1>
        <a:srgbClr val="96A8C0"/>
      </a:accent1>
      <a:accent2>
        <a:srgbClr val="8AB6C1"/>
      </a:accent2>
      <a:accent3>
        <a:srgbClr val="89B8AA"/>
      </a:accent3>
      <a:accent4>
        <a:srgbClr val="A89FBC"/>
      </a:accent4>
      <a:accent5>
        <a:srgbClr val="C89E28"/>
      </a:accent5>
      <a:accent6>
        <a:srgbClr val="A92C1D"/>
      </a:accent6>
      <a:hlink>
        <a:srgbClr val="3E5E84"/>
      </a:hlink>
      <a:folHlink>
        <a:srgbClr val="D2E8BD"/>
      </a:folHlink>
    </a:clrScheme>
    <a:fontScheme name="MRI_Fo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>
            <a:lumMod val="40000"/>
            <a:lumOff val="60000"/>
          </a:schemeClr>
        </a:solidFill>
        <a:ln w="9525">
          <a:solidFill>
            <a:schemeClr val="tx1"/>
          </a:solidFill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kumimoji="1" sz="14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noFill/>
        <a:ln w="19050">
          <a:solidFill>
            <a:srgbClr val="7E7E7E"/>
          </a:solidFill>
          <a:miter lim="800000"/>
          <a:headEnd type="none" w="sm" len="sm"/>
          <a:tailEnd type="none" w="sm" len="sm"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 marL="342900" indent="-342900" algn="l">
          <a:buFont typeface="Wingdings" panose="05000000000000000000" pitchFamily="2" charset="2"/>
          <a:buChar char="n"/>
          <a:defRPr sz="1400" dirty="0">
            <a:solidFill>
              <a:prstClr val="black"/>
            </a:solidFill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7_標準テンプレート_報告書_日本語版">
  <a:themeElements>
    <a:clrScheme name="newMRI">
      <a:dk1>
        <a:srgbClr val="000000"/>
      </a:dk1>
      <a:lt1>
        <a:srgbClr val="FFFFFF"/>
      </a:lt1>
      <a:dk2>
        <a:srgbClr val="3E5E84"/>
      </a:dk2>
      <a:lt2>
        <a:srgbClr val="E9EDF3"/>
      </a:lt2>
      <a:accent1>
        <a:srgbClr val="96A8C0"/>
      </a:accent1>
      <a:accent2>
        <a:srgbClr val="8AB6C1"/>
      </a:accent2>
      <a:accent3>
        <a:srgbClr val="89B8AA"/>
      </a:accent3>
      <a:accent4>
        <a:srgbClr val="A89FBC"/>
      </a:accent4>
      <a:accent5>
        <a:srgbClr val="C89E28"/>
      </a:accent5>
      <a:accent6>
        <a:srgbClr val="A92C1D"/>
      </a:accent6>
      <a:hlink>
        <a:srgbClr val="3E5E84"/>
      </a:hlink>
      <a:folHlink>
        <a:srgbClr val="D2E8BD"/>
      </a:folHlink>
    </a:clrScheme>
    <a:fontScheme name="MRI_Fo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>
            <a:lumMod val="40000"/>
            <a:lumOff val="60000"/>
          </a:schemeClr>
        </a:solidFill>
        <a:ln w="9525">
          <a:solidFill>
            <a:schemeClr val="tx1"/>
          </a:solidFill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kumimoji="1" sz="14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noFill/>
        <a:ln w="19050">
          <a:solidFill>
            <a:srgbClr val="7E7E7E"/>
          </a:solidFill>
          <a:miter lim="800000"/>
          <a:headEnd type="none" w="sm" len="sm"/>
          <a:tailEnd type="none" w="sm" len="sm"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 marL="342900" indent="-342900" algn="l">
          <a:buFont typeface="Wingdings" panose="05000000000000000000" pitchFamily="2" charset="2"/>
          <a:buChar char="n"/>
          <a:defRPr sz="1400" dirty="0">
            <a:solidFill>
              <a:prstClr val="black"/>
            </a:solidFill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8_標準テンプレート_報告書_日本語版">
  <a:themeElements>
    <a:clrScheme name="newMRI">
      <a:dk1>
        <a:srgbClr val="000000"/>
      </a:dk1>
      <a:lt1>
        <a:srgbClr val="FFFFFF"/>
      </a:lt1>
      <a:dk2>
        <a:srgbClr val="3E5E84"/>
      </a:dk2>
      <a:lt2>
        <a:srgbClr val="E9EDF3"/>
      </a:lt2>
      <a:accent1>
        <a:srgbClr val="96A8C0"/>
      </a:accent1>
      <a:accent2>
        <a:srgbClr val="8AB6C1"/>
      </a:accent2>
      <a:accent3>
        <a:srgbClr val="89B8AA"/>
      </a:accent3>
      <a:accent4>
        <a:srgbClr val="A89FBC"/>
      </a:accent4>
      <a:accent5>
        <a:srgbClr val="C89E28"/>
      </a:accent5>
      <a:accent6>
        <a:srgbClr val="A92C1D"/>
      </a:accent6>
      <a:hlink>
        <a:srgbClr val="3E5E84"/>
      </a:hlink>
      <a:folHlink>
        <a:srgbClr val="D2E8BD"/>
      </a:folHlink>
    </a:clrScheme>
    <a:fontScheme name="MRI_Fo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>
            <a:lumMod val="40000"/>
            <a:lumOff val="60000"/>
          </a:schemeClr>
        </a:solidFill>
        <a:ln w="9525">
          <a:solidFill>
            <a:schemeClr val="tx1"/>
          </a:solidFill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kumimoji="1" sz="14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noFill/>
        <a:ln w="19050">
          <a:solidFill>
            <a:srgbClr val="7E7E7E"/>
          </a:solidFill>
          <a:miter lim="800000"/>
          <a:headEnd type="none" w="sm" len="sm"/>
          <a:tailEnd type="none" w="sm" len="sm"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 marL="342900" indent="-342900" algn="l">
          <a:buFont typeface="Wingdings" panose="05000000000000000000" pitchFamily="2" charset="2"/>
          <a:buChar char="n"/>
          <a:defRPr sz="1400" dirty="0">
            <a:solidFill>
              <a:prstClr val="black"/>
            </a:solidFill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495</Words>
  <Application>Microsoft Office PowerPoint</Application>
  <PresentationFormat>A4 210 x 297 mm</PresentationFormat>
  <Paragraphs>68</Paragraphs>
  <Slides>4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5</vt:i4>
      </vt:variant>
      <vt:variant>
        <vt:lpstr>スライド タイトル</vt:lpstr>
      </vt:variant>
      <vt:variant>
        <vt:i4>4</vt:i4>
      </vt:variant>
    </vt:vector>
  </HeadingPairs>
  <TitlesOfParts>
    <vt:vector size="15" baseType="lpstr">
      <vt:lpstr>Meiryo UI</vt:lpstr>
      <vt:lpstr>ＭＳ Ｐゴシック</vt:lpstr>
      <vt:lpstr>游ゴシック</vt:lpstr>
      <vt:lpstr>Arial</vt:lpstr>
      <vt:lpstr>Calibri</vt:lpstr>
      <vt:lpstr>Wingdings</vt:lpstr>
      <vt:lpstr>Office テーマ</vt:lpstr>
      <vt:lpstr>5_標準テンプレート_報告書_日本語版</vt:lpstr>
      <vt:lpstr>6_標準テンプレート_報告書_日本語版</vt:lpstr>
      <vt:lpstr>7_標準テンプレート_報告書_日本語版</vt:lpstr>
      <vt:lpstr>8_標準テンプレート_報告書_日本語版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2023-10-18T07:12:52Z</dcterms:modified>
</cp:coreProperties>
</file>